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72" r:id="rId19"/>
    <p:sldId id="275" r:id="rId20"/>
    <p:sldId id="276" r:id="rId21"/>
    <p:sldId id="273" r:id="rId22"/>
    <p:sldId id="277" r:id="rId23"/>
    <p:sldId id="278" r:id="rId24"/>
    <p:sldId id="279" r:id="rId25"/>
    <p:sldId id="280" r:id="rId26"/>
    <p:sldId id="281" r:id="rId27"/>
    <p:sldId id="274" r:id="rId28"/>
    <p:sldId id="282" r:id="rId29"/>
    <p:sldId id="285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03" autoAdjust="0"/>
    <p:restoredTop sz="98305" autoAdjust="0"/>
  </p:normalViewPr>
  <p:slideViewPr>
    <p:cSldViewPr>
      <p:cViewPr varScale="1">
        <p:scale>
          <a:sx n="72" d="100"/>
          <a:sy n="72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BA9EAA3-38D0-409F-ADCB-DED93F01D12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F235443-9150-4D53-A856-5C31841F34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tula.ru/pic/2010_01/KPRF_logo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static2.aif.ru/public/article/765/70ec2e9d3b64a7fa43ed86c71093cd54_big.jpg" TargetMode="External"/><Relationship Id="rId7" Type="http://schemas.openxmlformats.org/officeDocument/2006/relationships/hyperlink" Target="http://www.smolensk2.ru/images/img_10032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://www.abakanradio.ru/images/1244.gif" TargetMode="Externa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f.primamedia.ru/89322.jp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www.stringer.ru/LoadedImages/IMG_2007-03-16-03.jpg" TargetMode="Externa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7715304" cy="35719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Политические партии и движения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«Политическая партия – это союз людей, которые соединились для того, чтобы добиться нужных им всем законов» И.А.Ильин (1882-1954), русский философ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Заключительный урок по теме «Политика»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Подготовлен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Ведовой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А.В.,учителем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обществознания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МОУ «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Задорская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ООШ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Сонковского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района Тверской области»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7:</a:t>
            </a:r>
          </a:p>
          <a:p>
            <a:pPr>
              <a:buNone/>
            </a:pPr>
            <a:r>
              <a:rPr lang="ru-RU" dirty="0" smtClean="0"/>
              <a:t> Представителем  какой ветви государственной власти является председатель правительства?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1) законодательной</a:t>
            </a:r>
          </a:p>
          <a:p>
            <a:r>
              <a:rPr lang="ru-RU" dirty="0" smtClean="0"/>
              <a:t>2) исполнительной</a:t>
            </a:r>
          </a:p>
          <a:p>
            <a:r>
              <a:rPr lang="ru-RU" dirty="0" smtClean="0"/>
              <a:t>3) судебной</a:t>
            </a:r>
          </a:p>
          <a:p>
            <a:r>
              <a:rPr lang="ru-RU" dirty="0" smtClean="0"/>
              <a:t>4) муниципальной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8:</a:t>
            </a:r>
          </a:p>
          <a:p>
            <a:pPr>
              <a:buNone/>
            </a:pPr>
            <a:r>
              <a:rPr lang="ru-RU" dirty="0" smtClean="0"/>
              <a:t>Государственную власть осуществляет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1) ректор университета</a:t>
            </a:r>
          </a:p>
          <a:p>
            <a:r>
              <a:rPr lang="ru-RU" dirty="0" smtClean="0"/>
              <a:t>2) председатель правительства</a:t>
            </a:r>
          </a:p>
          <a:p>
            <a:r>
              <a:rPr lang="ru-RU" dirty="0" smtClean="0"/>
              <a:t>3) лидер оппозиционной партии</a:t>
            </a:r>
          </a:p>
          <a:p>
            <a:r>
              <a:rPr lang="ru-RU" dirty="0" smtClean="0"/>
              <a:t>4) председатель </a:t>
            </a:r>
            <a:r>
              <a:rPr lang="ru-RU" dirty="0" err="1" smtClean="0"/>
              <a:t>центробанка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9:</a:t>
            </a:r>
          </a:p>
          <a:p>
            <a:pPr>
              <a:buNone/>
            </a:pPr>
            <a:r>
              <a:rPr lang="ru-RU" dirty="0" smtClean="0"/>
              <a:t>Признаком любого государства является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1) многопартийность</a:t>
            </a:r>
          </a:p>
          <a:p>
            <a:r>
              <a:rPr lang="ru-RU" dirty="0" smtClean="0"/>
              <a:t>2) разделение властей</a:t>
            </a:r>
          </a:p>
          <a:p>
            <a:r>
              <a:rPr lang="ru-RU" dirty="0" smtClean="0"/>
              <a:t>3) суверенитет</a:t>
            </a:r>
          </a:p>
          <a:p>
            <a:r>
              <a:rPr lang="ru-RU" dirty="0" smtClean="0"/>
              <a:t>4) парламентаризм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10:</a:t>
            </a:r>
          </a:p>
          <a:p>
            <a:pPr>
              <a:buNone/>
            </a:pPr>
            <a:r>
              <a:rPr lang="ru-RU" dirty="0" smtClean="0"/>
              <a:t>Что понимается под формой правления государства?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1) организация высших органов власти</a:t>
            </a:r>
          </a:p>
          <a:p>
            <a:r>
              <a:rPr lang="ru-RU" dirty="0" smtClean="0"/>
              <a:t>2) политический режим</a:t>
            </a:r>
          </a:p>
          <a:p>
            <a:r>
              <a:rPr lang="ru-RU" dirty="0" smtClean="0"/>
              <a:t>3) распределение власти по территории страны</a:t>
            </a:r>
          </a:p>
          <a:p>
            <a:r>
              <a:rPr lang="ru-RU" dirty="0" smtClean="0"/>
              <a:t>4) политическая система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Ключ к тесту:</a:t>
            </a: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728" y="3286124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57290" y="3286124"/>
          <a:ext cx="6715170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913"/>
                <a:gridCol w="954121"/>
                <a:gridCol w="671517"/>
                <a:gridCol w="661043"/>
                <a:gridCol w="681991"/>
                <a:gridCol w="671517"/>
                <a:gridCol w="671517"/>
                <a:gridCol w="671517"/>
                <a:gridCol w="671517"/>
                <a:gridCol w="671517"/>
              </a:tblGrid>
              <a:tr h="449661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Выставление оценок:</a:t>
            </a:r>
          </a:p>
          <a:p>
            <a:r>
              <a:rPr lang="ru-RU" dirty="0" smtClean="0"/>
              <a:t>1-4  правильных ответа- оценка»2»</a:t>
            </a:r>
          </a:p>
          <a:p>
            <a:r>
              <a:rPr lang="ru-RU" dirty="0" smtClean="0"/>
              <a:t>5-6  правильных ответов- оценка «3»</a:t>
            </a:r>
          </a:p>
          <a:p>
            <a:r>
              <a:rPr lang="ru-RU" dirty="0" smtClean="0"/>
              <a:t>7-8  правильных ответов- оценка «4»</a:t>
            </a:r>
          </a:p>
          <a:p>
            <a:r>
              <a:rPr lang="ru-RU" dirty="0" smtClean="0"/>
              <a:t>9-10 правильных ответов – оценка «5»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Фронтальный 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</a:p>
          <a:p>
            <a:pPr lvl="0"/>
            <a:r>
              <a:rPr lang="ru-RU" dirty="0" smtClean="0"/>
              <a:t>1</a:t>
            </a:r>
            <a:r>
              <a:rPr lang="ru-RU" sz="2000" dirty="0" smtClean="0"/>
              <a:t>. Как гражданин может влиять на принятие государственной властью политических решений?</a:t>
            </a:r>
          </a:p>
          <a:p>
            <a:pPr>
              <a:buNone/>
            </a:pPr>
            <a:r>
              <a:rPr lang="ru-RU" sz="2000" dirty="0" smtClean="0"/>
              <a:t>    2.Что такое выборы?</a:t>
            </a:r>
          </a:p>
          <a:p>
            <a:pPr lvl="0">
              <a:buNone/>
            </a:pPr>
            <a:r>
              <a:rPr lang="ru-RU" sz="2000" dirty="0" smtClean="0"/>
              <a:t>    3.Как и когда была принята действующая   Конституция РФ?</a:t>
            </a:r>
          </a:p>
          <a:p>
            <a:pPr lvl="0">
              <a:buNone/>
            </a:pPr>
            <a:r>
              <a:rPr lang="ru-RU" sz="2000" dirty="0" smtClean="0"/>
              <a:t>4.Когда можно избираться в Государственную Думу?</a:t>
            </a:r>
          </a:p>
          <a:p>
            <a:pPr lvl="0">
              <a:buNone/>
            </a:pPr>
            <a:r>
              <a:rPr lang="en-US" sz="2000" dirty="0" smtClean="0"/>
              <a:t>5</a:t>
            </a:r>
            <a:r>
              <a:rPr lang="ru-RU" sz="2000" dirty="0" smtClean="0"/>
              <a:t>.Референдум-это…</a:t>
            </a:r>
          </a:p>
          <a:p>
            <a:pPr lvl="0">
              <a:buNone/>
            </a:pPr>
            <a:r>
              <a:rPr lang="en-US" sz="2000" dirty="0" smtClean="0"/>
              <a:t>6</a:t>
            </a:r>
            <a:r>
              <a:rPr lang="ru-RU" sz="2000" dirty="0" smtClean="0"/>
              <a:t>.Чтобы избираться на пост Президента  РФ, надо…</a:t>
            </a:r>
          </a:p>
          <a:p>
            <a:pPr>
              <a:buNone/>
            </a:pPr>
            <a:r>
              <a:rPr lang="ru-RU" sz="2000" dirty="0" smtClean="0"/>
              <a:t>7. Какие ограничения свободы слова и печати существуют в РФ? Для чего они нужны?</a:t>
            </a:r>
          </a:p>
          <a:p>
            <a:pPr>
              <a:buNone/>
            </a:pPr>
            <a:r>
              <a:rPr lang="en-US" sz="2000" dirty="0" smtClean="0"/>
              <a:t>8</a:t>
            </a:r>
            <a:r>
              <a:rPr lang="ru-RU" sz="2000" dirty="0" smtClean="0"/>
              <a:t>.Приведите </a:t>
            </a:r>
            <a:r>
              <a:rPr lang="en-US" sz="2000" dirty="0" smtClean="0"/>
              <a:t> </a:t>
            </a:r>
            <a:r>
              <a:rPr lang="ru-RU" sz="2000" dirty="0" smtClean="0"/>
              <a:t>пример экстремизма</a:t>
            </a:r>
          </a:p>
          <a:p>
            <a:pPr lvl="0">
              <a:buNone/>
            </a:pPr>
            <a:endParaRPr lang="ru-RU" sz="2000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Понятия политических партий и политических движений близки. А в чем их различие? </a:t>
            </a:r>
            <a:r>
              <a:rPr lang="ru-RU" dirty="0" smtClean="0"/>
              <a:t>И</a:t>
            </a:r>
            <a:r>
              <a:rPr lang="ru-RU" dirty="0" smtClean="0"/>
              <a:t> кто ,на ваш взгляд, играет </a:t>
            </a:r>
            <a:r>
              <a:rPr lang="ru-RU" dirty="0" err="1" smtClean="0"/>
              <a:t>бОльшую</a:t>
            </a:r>
            <a:r>
              <a:rPr lang="ru-RU" dirty="0" smtClean="0"/>
              <a:t> политическую роль?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Общественно-политические движения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ru-RU" sz="1800" dirty="0" smtClean="0"/>
              <a:t>Общественно-политические </a:t>
            </a:r>
            <a:r>
              <a:rPr lang="ru-RU" sz="1800" dirty="0" smtClean="0"/>
              <a:t> </a:t>
            </a:r>
            <a:r>
              <a:rPr lang="ru-RU" sz="1800" dirty="0" smtClean="0"/>
              <a:t>движения- это </a:t>
            </a:r>
          </a:p>
          <a:p>
            <a:pPr>
              <a:buNone/>
            </a:pPr>
            <a:r>
              <a:rPr lang="ru-RU" sz="1800" dirty="0" smtClean="0"/>
              <a:t>массовые, добровольные формирования, созданные по инициативе людей снизу</a:t>
            </a:r>
          </a:p>
          <a:p>
            <a:r>
              <a:rPr lang="ru-RU" sz="1800" dirty="0" smtClean="0"/>
              <a:t>Закон РФ об общественных объединениях:</a:t>
            </a:r>
          </a:p>
          <a:p>
            <a:r>
              <a:rPr lang="ru-RU" sz="1800" b="1" dirty="0" smtClean="0"/>
              <a:t>Статья 9. Общественное движение</a:t>
            </a:r>
            <a:endParaRPr lang="ru-RU" sz="1800" dirty="0" smtClean="0"/>
          </a:p>
          <a:p>
            <a:r>
              <a:rPr lang="ru-RU" sz="1800" dirty="0" smtClean="0"/>
              <a:t> </a:t>
            </a:r>
          </a:p>
          <a:p>
            <a:r>
              <a:rPr lang="ru-RU" sz="1800" dirty="0" smtClean="0"/>
              <a:t>Общественным движением является состоящее из участников и не имеющее членства массовое общественное объединение, преследующее социальные, политические и иные общественно полезные цели, поддерживаемые участниками общественного движения.</a:t>
            </a:r>
          </a:p>
          <a:p>
            <a:r>
              <a:rPr lang="ru-RU" sz="1800" dirty="0" smtClean="0"/>
              <a:t>Высшим руководящим органом общественного движения является съезд (конференция) или общее собрание. Постоянно действующим руководящим органом общественного движения является выборный коллегиальный орган, подотчетный съезду (конференции) или общему собранию.</a:t>
            </a:r>
          </a:p>
          <a:p>
            <a:r>
              <a:rPr lang="ru-RU" sz="1800" dirty="0" smtClean="0"/>
              <a:t>В случае государственной регистрации общественного движения его постоянно действующий руководящий орган осуществляет права юридического лица от имени общественного движения и исполняет его обязанности в соответствии с уставом.</a:t>
            </a:r>
          </a:p>
          <a:p>
            <a:r>
              <a:rPr lang="ru-RU" sz="1800" dirty="0" smtClean="0"/>
              <a:t> 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hangingPunct="1"/>
            <a:r>
              <a:rPr lang="ru-RU" dirty="0" smtClean="0"/>
              <a:t>Виды движений: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pPr eaLnBrk="1" hangingPunct="1"/>
            <a:r>
              <a:rPr lang="ru-RU" sz="2400" dirty="0" smtClean="0"/>
              <a:t>Антивоенные.</a:t>
            </a:r>
          </a:p>
          <a:p>
            <a:pPr eaLnBrk="1" hangingPunct="1"/>
            <a:r>
              <a:rPr lang="ru-RU" sz="2400" dirty="0" smtClean="0"/>
              <a:t>За новый экономический порядок (антиглобализм).</a:t>
            </a:r>
          </a:p>
          <a:p>
            <a:pPr eaLnBrk="1" hangingPunct="1"/>
            <a:r>
              <a:rPr lang="ru-RU" sz="2400" dirty="0" smtClean="0"/>
              <a:t>Экологические.</a:t>
            </a:r>
          </a:p>
          <a:p>
            <a:pPr eaLnBrk="1" hangingPunct="1"/>
            <a:r>
              <a:rPr lang="ru-RU" sz="2400" dirty="0" smtClean="0"/>
              <a:t>Против национальной и расовой дискриминации.</a:t>
            </a:r>
          </a:p>
          <a:p>
            <a:pPr eaLnBrk="1" hangingPunct="1"/>
            <a:r>
              <a:rPr lang="ru-RU" sz="2400" dirty="0" smtClean="0"/>
              <a:t>Неприсоединения.</a:t>
            </a:r>
          </a:p>
          <a:p>
            <a:pPr eaLnBrk="1" hangingPunct="1"/>
            <a:r>
              <a:rPr lang="ru-RU" sz="2400" dirty="0" smtClean="0"/>
              <a:t>Женские.</a:t>
            </a:r>
          </a:p>
          <a:p>
            <a:pPr eaLnBrk="1" hangingPunct="1"/>
            <a:r>
              <a:rPr lang="ru-RU" sz="2400" dirty="0" smtClean="0"/>
              <a:t>Молодежные.</a:t>
            </a:r>
          </a:p>
          <a:p>
            <a:pPr eaLnBrk="1" hangingPunct="1"/>
            <a:r>
              <a:rPr lang="ru-RU" sz="2400" dirty="0" smtClean="0"/>
              <a:t>Студенческие.</a:t>
            </a:r>
          </a:p>
          <a:p>
            <a:pPr eaLnBrk="1" hangingPunct="1"/>
            <a:r>
              <a:rPr lang="ru-RU" sz="2400" dirty="0" smtClean="0"/>
              <a:t>За развитие демократии.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Цели и задачи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ru-RU" sz="4200" dirty="0" smtClean="0">
                <a:solidFill>
                  <a:schemeClr val="accent6">
                    <a:lumMod val="50000"/>
                  </a:schemeClr>
                </a:solidFill>
              </a:rPr>
              <a:t>Цель урока</a:t>
            </a:r>
          </a:p>
          <a:p>
            <a:r>
              <a:rPr lang="ru-RU" sz="3300" dirty="0" smtClean="0"/>
              <a:t>Формировать  у учащихся устойчивое, осознанное представление о роли политических партий в жизни общества, государства и</a:t>
            </a:r>
            <a:r>
              <a:rPr lang="ru-RU" dirty="0" smtClean="0"/>
              <a:t> отдельного человека.</a:t>
            </a:r>
          </a:p>
          <a:p>
            <a:r>
              <a:rPr lang="ru-RU" sz="4200" dirty="0" smtClean="0">
                <a:solidFill>
                  <a:schemeClr val="accent6">
                    <a:lumMod val="50000"/>
                  </a:schemeClr>
                </a:solidFill>
              </a:rPr>
              <a:t>Задачи урока</a:t>
            </a:r>
          </a:p>
          <a:p>
            <a:r>
              <a:rPr lang="ru-RU" sz="3800" dirty="0" smtClean="0"/>
              <a:t>                образовательные:</a:t>
            </a:r>
          </a:p>
          <a:p>
            <a:r>
              <a:rPr lang="ru-RU" sz="3800" dirty="0" smtClean="0"/>
              <a:t>-раскрыть  понятие « политическая партия»</a:t>
            </a:r>
          </a:p>
          <a:p>
            <a:r>
              <a:rPr lang="ru-RU" sz="3800" dirty="0" smtClean="0"/>
              <a:t>-разъяснить правовые нормы, регулирующие деятельность политических партий в РФ</a:t>
            </a:r>
          </a:p>
          <a:p>
            <a:r>
              <a:rPr lang="ru-RU" sz="3800" dirty="0" smtClean="0"/>
              <a:t>-показать отличия партий от общественно-политических движений</a:t>
            </a:r>
          </a:p>
          <a:p>
            <a:r>
              <a:rPr lang="ru-RU" sz="3800" dirty="0" smtClean="0"/>
              <a:t>                развивающие:</a:t>
            </a:r>
          </a:p>
          <a:p>
            <a:r>
              <a:rPr lang="ru-RU" sz="3800" dirty="0" smtClean="0"/>
              <a:t>дать учащимся минимально необходимые ориентиры для определения каждым самостоятельной позиции по отношению к существующим политическим партиям</a:t>
            </a:r>
          </a:p>
          <a:p>
            <a:r>
              <a:rPr lang="ru-RU" sz="3800" dirty="0" smtClean="0"/>
              <a:t>                воспитательные:</a:t>
            </a:r>
          </a:p>
          <a:p>
            <a:r>
              <a:rPr lang="ru-RU" sz="3800" dirty="0" smtClean="0"/>
              <a:t>-стимулировать мотив к поиску новых знаний; </a:t>
            </a:r>
          </a:p>
          <a:p>
            <a:r>
              <a:rPr lang="ru-RU" sz="3800" dirty="0" smtClean="0"/>
              <a:t>-воспитывать уважение к своей родине, формировать чувство сопричастности к жизни своей страны.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hangingPunct="1"/>
            <a:r>
              <a:rPr lang="ru-RU" dirty="0" smtClean="0"/>
              <a:t>Словарь: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Политическая партия – организация, объединяющая наиболее активную часть определенных социальных групп или населения в целом, выражающая и защищающая определенные социальные интересы.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Отличия политической партии от других объединений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428868"/>
            <a:ext cx="2714644" cy="10001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Стремится к завоеванию власти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2428868"/>
            <a:ext cx="2928958" cy="10001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Ставит долговременные задачи и существует протяженный период времени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143380"/>
            <a:ext cx="1928826" cy="148590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Имеет четкую организационную структуру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4143380"/>
            <a:ext cx="2357454" cy="1500198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Стремится создать опору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4071942"/>
            <a:ext cx="3000396" cy="157163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Объединяет людей, имеющих близкие взгляды на </a:t>
            </a:r>
            <a:r>
              <a:rPr lang="ru-RU" dirty="0" smtClean="0"/>
              <a:t>государственное устройство и социальные </a:t>
            </a:r>
            <a:r>
              <a:rPr lang="ru-RU" dirty="0" smtClean="0"/>
              <a:t>проблемы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571868" y="2357430"/>
            <a:ext cx="1785950" cy="135732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партия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5214942" y="2857496"/>
            <a:ext cx="7640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286248" y="3571876"/>
            <a:ext cx="413194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>
            <a:off x="3286116" y="2928934"/>
            <a:ext cx="500066" cy="357190"/>
          </a:xfrm>
          <a:prstGeom prst="leftArrow">
            <a:avLst>
              <a:gd name="adj1" fmla="val 50000"/>
              <a:gd name="adj2" fmla="val 373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1" idx="5"/>
          </p:cNvCxnSpPr>
          <p:nvPr/>
        </p:nvCxnSpPr>
        <p:spPr>
          <a:xfrm rot="16200000" flipH="1">
            <a:off x="5377690" y="3234557"/>
            <a:ext cx="627402" cy="11902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1" idx="3"/>
            <a:endCxn id="8" idx="0"/>
          </p:cNvCxnSpPr>
          <p:nvPr/>
        </p:nvCxnSpPr>
        <p:spPr>
          <a:xfrm rot="5400000">
            <a:off x="2478106" y="2788070"/>
            <a:ext cx="627403" cy="2083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Единая Россия</a:t>
            </a: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2051050" y="1628775"/>
            <a:ext cx="709295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правящая партия, полностью поддерживающая политику президента и правительства. Создана в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2001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 г. путём объединения трёх партий: «Единство», «Отечество» и «Вся Россия». На данный момент это самая многочисленная партия страны, насчитывающая более миллиона членов. Это объясняется не только политическим курсом партии, но и поддержкой, которую власти всех уровней оказывают её членам. Председателем партии является Медведев Д.А.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Символом партии является белый медведь. 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Цвета – бело-синие.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221163"/>
            <a:ext cx="16557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836613"/>
            <a:ext cx="1763712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Коммунистическая партия Российской Федерации</a:t>
            </a: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2928938" y="1628775"/>
            <a:ext cx="6215062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ярко выраженная оппозиционная партия, выражающая несогласие с основными направлениями политики действующей власти. Курс партии в основном совпадает с курсом КПСС, но учитывает нынешнее положение в стране.  Создана в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1993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 г. на базе КПСС. На данный момент насчитывает около 550 тысяч членов. Главой партии является Геннадий Андреевич Зюганов.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Символы партии серп, молот и книга.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Цвета – красные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.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276475"/>
            <a:ext cx="2339975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Картинка 3 из 56274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5589588"/>
            <a:ext cx="1004887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Либерально-демократическая партия России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557338"/>
            <a:ext cx="2105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0" y="4365625"/>
            <a:ext cx="271462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ahoma" pitchFamily="34" charset="0"/>
              </a:rPr>
              <a:t>Владимир Вольфович Жириновский </a:t>
            </a:r>
            <a:endParaRPr lang="ru-RU">
              <a:latin typeface="Tahoma" pitchFamily="34" charset="0"/>
            </a:endParaRP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2627313" y="1628775"/>
            <a:ext cx="6337300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Радикальная партия, выступающая за сильное    государство, которому должны быть подчинены интересы всех его граждан. </a:t>
            </a:r>
          </a:p>
          <a:p>
            <a:pPr marL="342900" indent="-342900" fontAlgn="auto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Несмотря на критику положения в стране, в основном поддерживает курс президента и правительства. </a:t>
            </a:r>
          </a:p>
          <a:p>
            <a:pPr marL="342900" indent="-342900" fontAlgn="auto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Образована в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1989</a:t>
            </a: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 г.. ЛДПР популярна в основном благодаря своему лидеру В.В. Жириновскому, поэтому часто называется политологами партией одного человека. Он же по сути является её символом. Цвета синие.</a:t>
            </a:r>
          </a:p>
          <a:p>
            <a:pPr marL="342900" indent="-342900" algn="ctr" fontAlgn="auto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sz="2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pic>
        <p:nvPicPr>
          <p:cNvPr id="22534" name="Picture 8" descr="Картинка 2 из 30759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5462588"/>
            <a:ext cx="1858963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0" descr="Картинка 3 из 30759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0288" y="5241925"/>
            <a:ext cx="14620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12" descr="Картинка 4 из 30759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4663" y="5157788"/>
            <a:ext cx="2519362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Справедливая Россия</a:t>
            </a: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0" y="3887788"/>
            <a:ext cx="9144000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Партия, выступающая за социальное и правовое равенство граждан, ответственность государства перед гражданами и большую степень участие последних в управлении страной.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Поддерживает политику президента В.В. Путина.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Образована в </a:t>
            </a: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2006 </a:t>
            </a: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году путём объединения трёх партий: «Родина», «Российская партия пенсионеров» и «Российская партия жизни». 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u="sng">
                <a:solidFill>
                  <a:schemeClr val="tx2"/>
                </a:solidFill>
                <a:latin typeface="+mn-lt"/>
                <a:cs typeface="+mn-cs"/>
              </a:rPr>
              <a:t>Символ партии </a:t>
            </a:r>
            <a:r>
              <a:rPr lang="ru-RU" sz="2000" b="1">
                <a:solidFill>
                  <a:schemeClr val="tx2"/>
                </a:solidFill>
                <a:latin typeface="+mn-lt"/>
                <a:cs typeface="+mn-cs"/>
              </a:rPr>
              <a:t>российский флаг с широкой красной полосой, на которой имеется надпись: «Справедливая Россия», а ниже надпись: «Родина. Пенсионеры. Жизнь».</a:t>
            </a:r>
            <a:endParaRPr lang="ru-RU" sz="32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3492500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57" name="Picture 14" descr="Картинка 1 из 33378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1557338"/>
            <a:ext cx="30956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16" descr="Картинка 59 из 33378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1916113"/>
            <a:ext cx="22733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Зарегистрированные партии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1. Всероссийская политическая партия «ЕДИНАЯ РОССИЯ»</a:t>
            </a:r>
          </a:p>
          <a:p>
            <a:r>
              <a:rPr lang="ru-RU" dirty="0" smtClean="0"/>
              <a:t>2. Политическая партия «КОММУНИСТИЧЕСКАЯ ПАРТИЯ РОССИЙСКОЙ ФЕДЕРАЦИИ»</a:t>
            </a:r>
          </a:p>
          <a:p>
            <a:r>
              <a:rPr lang="ru-RU" dirty="0" smtClean="0"/>
              <a:t>3. Политическая партия ЛДПР – Либерально-демократическая партия Россия</a:t>
            </a:r>
          </a:p>
          <a:p>
            <a:r>
              <a:rPr lang="ru-RU" dirty="0" smtClean="0"/>
              <a:t>4. Политическая партия «ПАТРИОТЫ РОССИИ»</a:t>
            </a:r>
          </a:p>
          <a:p>
            <a:r>
              <a:rPr lang="ru-RU" dirty="0" smtClean="0"/>
              <a:t>5. Политическая партия «Российская объединенная демократическая партия «ЯБЛОКО»</a:t>
            </a:r>
          </a:p>
          <a:p>
            <a:r>
              <a:rPr lang="ru-RU" dirty="0" smtClean="0"/>
              <a:t>6. Политическая партия СПРАВЕДЛИВАЯ РОССИЯ</a:t>
            </a:r>
          </a:p>
          <a:p>
            <a:r>
              <a:rPr lang="ru-RU" dirty="0" smtClean="0"/>
              <a:t>7. Всероссийская политическая партия «ПАРТИЯ РОСТА» </a:t>
            </a:r>
          </a:p>
          <a:p>
            <a:r>
              <a:rPr lang="ru-RU" dirty="0" smtClean="0"/>
              <a:t>8. Политическая партия «Партия народной свободы» (ПАРНАС)</a:t>
            </a:r>
          </a:p>
          <a:p>
            <a:r>
              <a:rPr lang="ru-RU" dirty="0" smtClean="0"/>
              <a:t>9. Политическая партия "Демократическая партия России"</a:t>
            </a:r>
          </a:p>
          <a:p>
            <a:r>
              <a:rPr lang="ru-RU" dirty="0" smtClean="0"/>
              <a:t>10. Общероссийская политическая партия «Народная партия «За женщин России»</a:t>
            </a:r>
          </a:p>
          <a:p>
            <a:r>
              <a:rPr lang="ru-RU" dirty="0" smtClean="0"/>
              <a:t>11. ПОЛИТИЧЕСКАЯ ПАРТИЯ "АЛЬЯНС ЗЕЛЁНЫХ" </a:t>
            </a:r>
          </a:p>
          <a:p>
            <a:r>
              <a:rPr lang="ru-RU" dirty="0" smtClean="0"/>
              <a:t>12. Политическая партия "Союз Горожан"</a:t>
            </a:r>
          </a:p>
          <a:p>
            <a:r>
              <a:rPr lang="ru-RU" dirty="0" smtClean="0"/>
              <a:t>13. Всероссийская политическая партия «Народная партия России»</a:t>
            </a:r>
          </a:p>
          <a:p>
            <a:r>
              <a:rPr lang="ru-RU" dirty="0" smtClean="0"/>
              <a:t>14. Политическая партия ГРАЖДАНСКАЯ ПОЗИЦИЯ</a:t>
            </a:r>
          </a:p>
          <a:p>
            <a:r>
              <a:rPr lang="ru-RU" dirty="0" smtClean="0"/>
              <a:t>15. Всероссийская политическая партия «Социал-демократическая партия России»</a:t>
            </a:r>
          </a:p>
          <a:p>
            <a:endParaRPr lang="ru-RU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Многопартийность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Деятельность в стране нескольких политических  партий, конкурирующих в борьбе за голоса избирателей, называется многопартийностью.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Рекламный ролик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</a:p>
          <a:p>
            <a:r>
              <a:rPr lang="ru-RU" dirty="0" smtClean="0"/>
              <a:t>П.7,стр.59</a:t>
            </a:r>
          </a:p>
          <a:p>
            <a:r>
              <a:rPr lang="ru-RU" dirty="0" smtClean="0"/>
              <a:t>2. Подготовиться к тесту по теме «Политика»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/>
              <a:t>Продолжите фразу (по выбору):</a:t>
            </a:r>
          </a:p>
          <a:p>
            <a:r>
              <a:rPr lang="ru-RU" dirty="0" smtClean="0"/>
              <a:t>1.урок мне понравился, потому что …</a:t>
            </a:r>
          </a:p>
          <a:p>
            <a:r>
              <a:rPr lang="ru-RU" dirty="0" smtClean="0"/>
              <a:t>2.урок мне не очень понравился, потому что</a:t>
            </a:r>
            <a:r>
              <a:rPr lang="ru-RU" dirty="0" smtClean="0"/>
              <a:t>…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3.урок мне совсем не понравился ,так как…</a:t>
            </a:r>
          </a:p>
          <a:p>
            <a:r>
              <a:rPr lang="ru-RU" dirty="0" smtClean="0"/>
              <a:t>4. мне было очень интересно, особенно…</a:t>
            </a:r>
          </a:p>
          <a:p>
            <a:r>
              <a:rPr lang="ru-RU" dirty="0" smtClean="0"/>
              <a:t>5.мне было абсолютно неинтересно, так как..</a:t>
            </a:r>
          </a:p>
          <a:p>
            <a:r>
              <a:rPr lang="ru-RU" dirty="0" smtClean="0"/>
              <a:t>6.а давайте еще проведем открытый урок!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План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/>
            </a:solidFill>
          </a:ln>
        </p:spPr>
        <p:txBody>
          <a:bodyPr/>
          <a:lstStyle/>
          <a:p>
            <a:r>
              <a:rPr lang="ru-RU" dirty="0" smtClean="0"/>
              <a:t>1.тест по теме «Политика»</a:t>
            </a:r>
          </a:p>
          <a:p>
            <a:r>
              <a:rPr lang="ru-RU" dirty="0" smtClean="0"/>
              <a:t>2.Фронтальный опрос материала прошлого урока</a:t>
            </a:r>
          </a:p>
          <a:p>
            <a:r>
              <a:rPr lang="ru-RU" dirty="0" smtClean="0"/>
              <a:t>3 .Изучение новой темы:</a:t>
            </a:r>
          </a:p>
          <a:p>
            <a:r>
              <a:rPr lang="ru-RU" dirty="0" smtClean="0"/>
              <a:t>а)общественно-политические движения</a:t>
            </a:r>
          </a:p>
          <a:p>
            <a:r>
              <a:rPr lang="ru-RU" dirty="0" smtClean="0"/>
              <a:t>б)политические партии</a:t>
            </a:r>
          </a:p>
          <a:p>
            <a:r>
              <a:rPr lang="ru-RU" dirty="0" smtClean="0"/>
              <a:t>в)многопартийность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7200" dirty="0" smtClean="0"/>
              <a:t>Спасибо за работу на уроке!</a:t>
            </a:r>
            <a:endParaRPr lang="ru-RU" sz="7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 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Вопрос 1:</a:t>
            </a:r>
          </a:p>
          <a:p>
            <a:r>
              <a:rPr lang="ru-RU" dirty="0" smtClean="0"/>
              <a:t>1.Политический режим, характеризующийся сосредоточением всей власти в руках одного лица или органа политической власти и снижением роли других институтов, является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1) либеральным</a:t>
            </a:r>
          </a:p>
          <a:p>
            <a:r>
              <a:rPr lang="ru-RU" dirty="0" smtClean="0"/>
              <a:t>2) демократическим</a:t>
            </a:r>
          </a:p>
          <a:p>
            <a:r>
              <a:rPr lang="ru-RU" dirty="0" smtClean="0"/>
              <a:t>3) революционным</a:t>
            </a:r>
          </a:p>
          <a:p>
            <a:r>
              <a:rPr lang="ru-RU" dirty="0" smtClean="0"/>
              <a:t>4) авторитарным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2:</a:t>
            </a:r>
          </a:p>
          <a:p>
            <a:r>
              <a:rPr lang="ru-RU" dirty="0" smtClean="0"/>
              <a:t>В нашей стране подписывает и обнародует законы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1) глава Правительства</a:t>
            </a:r>
          </a:p>
          <a:p>
            <a:r>
              <a:rPr lang="ru-RU" dirty="0" smtClean="0"/>
              <a:t>2) Президент</a:t>
            </a:r>
          </a:p>
          <a:p>
            <a:r>
              <a:rPr lang="ru-RU" dirty="0" smtClean="0"/>
              <a:t>3) Председатель Совета Федерации</a:t>
            </a:r>
          </a:p>
          <a:p>
            <a:r>
              <a:rPr lang="ru-RU" dirty="0" smtClean="0"/>
              <a:t>4) Генеральный прокурор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3:</a:t>
            </a:r>
          </a:p>
          <a:p>
            <a:r>
              <a:rPr lang="ru-RU" dirty="0" smtClean="0"/>
              <a:t>Что является признаком  любого  государства?</a:t>
            </a:r>
          </a:p>
          <a:p>
            <a:r>
              <a:rPr lang="ru-RU" dirty="0" smtClean="0"/>
              <a:t> 1) республиканская форма правления</a:t>
            </a:r>
          </a:p>
          <a:p>
            <a:r>
              <a:rPr lang="ru-RU" dirty="0" smtClean="0"/>
              <a:t>2) федеративное устройство</a:t>
            </a:r>
          </a:p>
          <a:p>
            <a:r>
              <a:rPr lang="ru-RU" dirty="0" smtClean="0"/>
              <a:t>3) взимание налогов и сборов</a:t>
            </a:r>
          </a:p>
          <a:p>
            <a:r>
              <a:rPr lang="ru-RU" dirty="0" smtClean="0"/>
              <a:t>4) разделение властей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Вопрос 4:</a:t>
            </a:r>
          </a:p>
          <a:p>
            <a:r>
              <a:rPr lang="ru-RU" dirty="0" smtClean="0"/>
              <a:t>Отличительным признаком правового государства является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1) республиканская форма правления</a:t>
            </a:r>
          </a:p>
          <a:p>
            <a:r>
              <a:rPr lang="ru-RU" dirty="0" smtClean="0"/>
              <a:t>2) наличие конституции</a:t>
            </a:r>
          </a:p>
          <a:p>
            <a:r>
              <a:rPr lang="ru-RU" dirty="0" smtClean="0"/>
              <a:t>3) развитая система социального обеспечения</a:t>
            </a:r>
          </a:p>
          <a:p>
            <a:r>
              <a:rPr lang="ru-RU" dirty="0" smtClean="0"/>
              <a:t>4) принцип разделения властей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5:</a:t>
            </a:r>
          </a:p>
          <a:p>
            <a:pPr>
              <a:buNone/>
            </a:pPr>
            <a:r>
              <a:rPr lang="ru-RU" dirty="0" smtClean="0"/>
              <a:t>Что является отличительным признаком демократического режима?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1) федеративное устройство</a:t>
            </a:r>
          </a:p>
          <a:p>
            <a:r>
              <a:rPr lang="ru-RU" dirty="0" smtClean="0"/>
              <a:t>2) право на взимание налогов</a:t>
            </a:r>
          </a:p>
          <a:p>
            <a:r>
              <a:rPr lang="ru-RU" dirty="0" smtClean="0"/>
              <a:t>3) гарантии прав и свобод граждан</a:t>
            </a:r>
          </a:p>
          <a:p>
            <a:r>
              <a:rPr lang="ru-RU" dirty="0" smtClean="0"/>
              <a:t>4) наличие публичной власти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Тест по теме «Политика»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Вопрос 6: </a:t>
            </a:r>
          </a:p>
          <a:p>
            <a:pPr>
              <a:buNone/>
            </a:pPr>
            <a:r>
              <a:rPr lang="ru-RU" dirty="0" smtClean="0"/>
              <a:t>Какой из приведённых терминов обозначает участника политической деятельности?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1) производитель</a:t>
            </a:r>
          </a:p>
          <a:p>
            <a:r>
              <a:rPr lang="ru-RU" dirty="0" smtClean="0"/>
              <a:t>2) потребитель</a:t>
            </a:r>
          </a:p>
          <a:p>
            <a:r>
              <a:rPr lang="ru-RU" dirty="0" smtClean="0"/>
              <a:t>3) исследователь</a:t>
            </a:r>
          </a:p>
          <a:p>
            <a:r>
              <a:rPr lang="ru-RU" dirty="0" smtClean="0"/>
              <a:t>4) избиратель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552</TotalTime>
  <Words>1179</Words>
  <Application>Microsoft Office PowerPoint</Application>
  <PresentationFormat>Экран (4:3)</PresentationFormat>
  <Paragraphs>227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Городская</vt:lpstr>
      <vt:lpstr>Политические партии и движения  «Политическая партия – это союз людей, которые соединились для того, чтобы добиться нужных им всем законов» И.А.Ильин (1882-1954), русский философ  </vt:lpstr>
      <vt:lpstr>Цели и задачи урока:</vt:lpstr>
      <vt:lpstr>План урока:</vt:lpstr>
      <vt:lpstr>Тест по теме « Политика»</vt:lpstr>
      <vt:lpstr>Тест по теме «Политика»</vt:lpstr>
      <vt:lpstr>Тест по теме «Политика»</vt:lpstr>
      <vt:lpstr>Тест по теме «Политика»</vt:lpstr>
      <vt:lpstr>Тест по теме «Политика</vt:lpstr>
      <vt:lpstr>Тест по теме «Политика»</vt:lpstr>
      <vt:lpstr>Тест по теме «Политика»</vt:lpstr>
      <vt:lpstr>Тест по теме «Политика»</vt:lpstr>
      <vt:lpstr>Тест по теме «Политика»</vt:lpstr>
      <vt:lpstr>Тест по теме «Политика»</vt:lpstr>
      <vt:lpstr>Тест по теме «Политика»</vt:lpstr>
      <vt:lpstr>Тест по теме «Политика</vt:lpstr>
      <vt:lpstr>Фронтальный опрос</vt:lpstr>
      <vt:lpstr>Проблема</vt:lpstr>
      <vt:lpstr>Общественно-политические движения</vt:lpstr>
      <vt:lpstr>Виды движений:</vt:lpstr>
      <vt:lpstr>Словарь:</vt:lpstr>
      <vt:lpstr>Отличия политической партии от других объединений</vt:lpstr>
      <vt:lpstr>Единая Россия</vt:lpstr>
      <vt:lpstr>Коммунистическая партия Российской Федерации</vt:lpstr>
      <vt:lpstr>Либерально-демократическая партия России</vt:lpstr>
      <vt:lpstr>Справедливая Россия</vt:lpstr>
      <vt:lpstr>Зарегистрированные партии в РФ</vt:lpstr>
      <vt:lpstr>Многопартийность</vt:lpstr>
      <vt:lpstr>Рекламный ролик</vt:lpstr>
      <vt:lpstr>Рефлексия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Политические партии и движения</dc:title>
  <dc:creator>ВедоваАВ</dc:creator>
  <cp:lastModifiedBy>ВедоваАВ</cp:lastModifiedBy>
  <cp:revision>52</cp:revision>
  <dcterms:created xsi:type="dcterms:W3CDTF">2017-10-22T19:55:33Z</dcterms:created>
  <dcterms:modified xsi:type="dcterms:W3CDTF">2017-10-24T22:32:33Z</dcterms:modified>
</cp:coreProperties>
</file>