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709" r:id="rId1"/>
  </p:sldMasterIdLst>
  <p:notesMasterIdLst>
    <p:notesMasterId r:id="rId2"/>
  </p:notesMasterIdLst>
  <p:handoutMasterIdLst>
    <p:handoutMasterId r:id="rId3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/>
        <a:ea typeface="+mn-ea"/>
        <a:cs typeface="Arial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/>
        <a:ea typeface="+mn-ea"/>
        <a:cs typeface="Arial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/>
        <a:ea typeface="+mn-ea"/>
        <a:cs typeface="Arial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/>
        <a:ea typeface="+mn-ea"/>
        <a:cs typeface="Arial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/>
        <a:ea typeface="+mn-ea"/>
        <a:cs typeface="Arial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/>
        <a:ea typeface="+mn-ea"/>
        <a:cs typeface="Arial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/>
        <a:ea typeface="+mn-ea"/>
        <a:cs typeface="Arial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/>
        <a:ea typeface="+mn-ea"/>
        <a:cs typeface="Arial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/>
        <a:ea typeface="+mn-ea"/>
        <a:cs typeface="Arial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25964"/>
    <p:restoredTop sz="86654"/>
  </p:normalViewPr>
  <p:slideViewPr>
    <p:cSldViewPr>
      <p:cViewPr>
        <p:scale>
          <a:sx n="75" d="100"/>
          <a:sy n="75" d="100"/>
        </p:scale>
        <p:origin x="-834" y="-72"/>
      </p:cViewPr>
      <p:guideLst>
        <p:guide orient="horz" pos="215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presProps" Target="presProps.xml"  /><Relationship Id="rId14" Type="http://schemas.openxmlformats.org/officeDocument/2006/relationships/viewProps" Target="viewProps.xml"  /><Relationship Id="rId15" Type="http://schemas.openxmlformats.org/officeDocument/2006/relationships/theme" Target="theme/theme1.xml"  /><Relationship Id="rId16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handoutMaster" Target="handoutMasters/handoutMaster1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/>
          </a:ln>
          <a:effectLst/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/>
          </a:ln>
          <a:effectLst/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fld id="{95554ECA-C82E-4DB5-8259-C3D82AE79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/>
          </a:ln>
          <a:effectLst/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/>
          </a:ln>
          <a:effectLst/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fld id="{64419210-2458-4ACF-99C6-0599EAF73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ln w="9525"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/>
              </a:defRPr>
            </a:lvl9pPr>
          </a:lstStyle>
          <a:p>
            <a:pPr>
              <a:defRPr/>
            </a:pPr>
            <a:fld id="{F4E8C821-94CB-4FAF-95EF-B51F3A9804F6}" type="slidenum">
              <a:rPr kumimoji="0" lang="en-US" altLang="ru-RU"/>
              <a:pPr>
                <a:defRPr/>
              </a:pPr>
              <a:t>1</a:t>
            </a:fld>
            <a:endParaRPr kumimoji="0" lang="en-US" altLang="ru-RU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 idx="0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>
              <a:defRPr/>
            </a:pPr>
            <a:r>
              <a:rPr lang="ru-RU" altLang="en-US">
                <a:latin typeface="Times New Roman"/>
              </a:rPr>
              <a:t/>
            </a:r>
            <a:endParaRPr lang="ru-RU" altLang="en-US">
              <a:latin typeface="Times New Roman"/>
            </a:endParaRPr>
          </a:p>
        </p:txBody>
      </p:sp>
    </p:spTree>
  </p:cSld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-7758113" y="1463675"/>
            <a:ext cx="16902113" cy="10795000"/>
            <a:chOff x="-4887" y="922"/>
            <a:chExt cx="10647" cy="6800"/>
          </a:xfrm>
        </p:grpSpPr>
        <p:sp>
          <p:nvSpPr>
            <p:cNvPr id="5" name="Freeform 1027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  <a:cs typeface="+mn-cs"/>
              </a:endParaRPr>
            </a:p>
          </p:txBody>
        </p:sp>
        <p:sp>
          <p:nvSpPr>
            <p:cNvPr id="6" name="Arc 1028"/>
            <p:cNvSpPr>
              <a:spLocks/>
            </p:cNvSpPr>
            <p:nvPr/>
          </p:nvSpPr>
          <p:spPr bwMode="auto">
            <a:xfrm>
              <a:off x="-4887" y="922"/>
              <a:ext cx="8474" cy="6800"/>
            </a:xfrm>
            <a:custGeom>
              <a:avLst/>
              <a:gdLst>
                <a:gd name="T0" fmla="*/ 1662 w 43200"/>
                <a:gd name="T1" fmla="*/ 535 h 43200"/>
                <a:gd name="T2" fmla="*/ 961 w 43200"/>
                <a:gd name="T3" fmla="*/ 7 h 43200"/>
                <a:gd name="T4" fmla="*/ 831 w 43200"/>
                <a:gd name="T5" fmla="*/ 535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  <a:lnTo>
                    <a:pt x="21600" y="21600"/>
                  </a:lnTo>
                  <a:lnTo>
                    <a:pt x="43200" y="2160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485" name="Rectangle 1029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0486" name="Rectangle 10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429000" y="2085975"/>
            <a:ext cx="5638800" cy="1038225"/>
          </a:xfrm>
        </p:spPr>
        <p:txBody>
          <a:bodyPr lIns="92075" rIns="92075"/>
          <a:lstStyle>
            <a:lvl1pPr marL="0" indent="0">
              <a:lnSpc>
                <a:spcPct val="70000"/>
              </a:lnSpc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103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32"/>
          <p:cNvSpPr>
            <a:spLocks noGrp="1" noChangeArrowheads="1"/>
          </p:cNvSpPr>
          <p:nvPr>
            <p:ph type="ftr" sz="quarter" idx="11"/>
          </p:nvPr>
        </p:nvSpPr>
        <p:spPr>
          <a:xfrm>
            <a:off x="1295400" y="6365875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3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>
                <a:latin typeface="+mn-lt"/>
              </a:defRPr>
            </a:lvl2pPr>
          </a:lstStyle>
          <a:p>
            <a:pPr lvl="1">
              <a:defRPr/>
            </a:pPr>
            <a:fld id="{384675AD-DCB6-4BB1-8E80-67F4397DBD40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328613"/>
      </p:ext>
    </p:extLst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Заголовок и вертикальный текст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BB05B28-5633-40B6-A4BC-876666927A07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Вертикальный заголовок и текст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 idx="0"/>
          </p:nvPr>
        </p:nvSpPr>
        <p:spPr>
          <a:xfrm>
            <a:off x="6743700" y="609600"/>
            <a:ext cx="2019300" cy="548640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2625" y="609600"/>
            <a:ext cx="5908675" cy="548640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2C3AEC69-E81A-4D63-80A2-77244B8A9304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2030AAAC-4495-439C-BCCC-55C75F0AA891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5335618"/>
      </p:ext>
    </p:extLst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Заголовок раздела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2B946253-9EAE-40A6-93E5-5CE4BCDBDB3D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637E9C08-4B52-455C-B4D9-2DE0891507B2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4669549"/>
      </p:ext>
    </p:extLst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Сравнение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92233014-1F29-4F2C-A4DE-6B8A0070C5FE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0344A93-4523-45E9-95FF-8D50E33B9F74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7761412"/>
      </p:ext>
    </p:extLst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Пусто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7FACBCC9-2B5D-4749-8061-C76771271059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Объект с подписью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C3BE96C9-E986-4A14-861F-71CFC8756670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Рисунок с подписью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ru-RU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D7D97863-FD24-49F4-B858-1B31867832B3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050"/>
          <p:cNvGrpSpPr>
            <a:grpSpLocks/>
          </p:cNvGrpSpPr>
          <p:nvPr/>
        </p:nvGrpSpPr>
        <p:grpSpPr bwMode="auto">
          <a:xfrm>
            <a:off x="-8405813" y="4763"/>
            <a:ext cx="17538701" cy="13690600"/>
            <a:chOff x="-5295" y="3"/>
            <a:chExt cx="11048" cy="8624"/>
          </a:xfrm>
        </p:grpSpPr>
        <p:sp>
          <p:nvSpPr>
            <p:cNvPr id="19459" name="Freeform 2051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  <a:cs typeface="+mn-cs"/>
              </a:endParaRPr>
            </a:p>
          </p:txBody>
        </p:sp>
        <p:sp>
          <p:nvSpPr>
            <p:cNvPr id="1033" name="Arc 2052"/>
            <p:cNvSpPr>
              <a:spLocks/>
            </p:cNvSpPr>
            <p:nvPr/>
          </p:nvSpPr>
          <p:spPr bwMode="auto">
            <a:xfrm>
              <a:off x="-5295" y="3"/>
              <a:ext cx="10596" cy="8624"/>
            </a:xfrm>
            <a:custGeom>
              <a:avLst/>
              <a:gdLst>
                <a:gd name="T0" fmla="*/ 2599 w 43200"/>
                <a:gd name="T1" fmla="*/ 861 h 43200"/>
                <a:gd name="T2" fmla="*/ 1299 w 43200"/>
                <a:gd name="T3" fmla="*/ 0 h 43200"/>
                <a:gd name="T4" fmla="*/ 1299 w 43200"/>
                <a:gd name="T5" fmla="*/ 861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  <a:lnTo>
                    <a:pt x="21600" y="21600"/>
                  </a:lnTo>
                  <a:lnTo>
                    <a:pt x="43200" y="2160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461" name="Rectangle 2053"/>
          <p:cNvSpPr>
            <a:spLocks noGrp="1" noChangeArrowheads="1"/>
          </p:cNvSpPr>
          <p:nvPr>
            <p:ph type="title"/>
          </p:nvPr>
        </p:nvSpPr>
        <p:spPr bwMode="auto">
          <a:xfrm>
            <a:off x="682625" y="609600"/>
            <a:ext cx="8080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205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562" tIns="46038" rIns="182562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9463" name="Rectangle 205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15188" y="6442075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4" name="Rectangle 205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2625" y="6365875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5" name="Rectangle 205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9313" y="6148388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0" rIns="92075" bIns="0" numCol="1" anchor="b" anchorCtr="0" compatLnSpc="1">
            <a:prstTxWarp prst="textNoShape">
              <a:avLst/>
            </a:prstTxWarp>
          </a:bodyPr>
          <a:lstStyle>
            <a:lvl2pPr lvl="1" algn="r">
              <a:defRPr kumimoji="0" sz="1400">
                <a:latin typeface="+mj-lt"/>
                <a:cs typeface="+mn-cs"/>
              </a:defRPr>
            </a:lvl2pPr>
          </a:lstStyle>
          <a:p>
            <a:pPr lvl="1">
              <a:defRPr/>
            </a:pPr>
            <a:fld id="{47DBD7DA-51B8-4E85-A282-43B6F430A6E2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jpeg"  /><Relationship Id="rId3" Type="http://schemas.openxmlformats.org/officeDocument/2006/relationships/image" Target="../media/image3.jpeg"  /><Relationship Id="rId4" Type="http://schemas.openxmlformats.org/officeDocument/2006/relationships/image" Target="../media/image4.jpeg"  /><Relationship Id="rId5" Type="http://schemas.openxmlformats.org/officeDocument/2006/relationships/image" Target="../media/image5.jpeg"  /><Relationship Id="rId6" Type="http://schemas.openxmlformats.org/officeDocument/2006/relationships/image" Target="../media/image6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Relationship Id="rId3" Type="http://schemas.openxmlformats.org/officeDocument/2006/relationships/image" Target="../media/image8.jpeg"  /><Relationship Id="rId4" Type="http://schemas.openxmlformats.org/officeDocument/2006/relationships/image" Target="../media/image9.jpeg"  /><Relationship Id="rId5" Type="http://schemas.openxmlformats.org/officeDocument/2006/relationships/image" Target="../media/image10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1.jpeg"  /><Relationship Id="rId3" Type="http://schemas.openxmlformats.org/officeDocument/2006/relationships/image" Target="../media/image12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3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 idx="0"/>
          </p:nvPr>
        </p:nvSpPr>
        <p:spPr>
          <a:xfrm>
            <a:off x="857250" y="1428750"/>
            <a:ext cx="7759030" cy="329639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en-US" sz="4800"/>
              <a:t>Работа школьной группы в социальной сети Интернет</a:t>
            </a:r>
            <a:r>
              <a:rPr lang="en-US" altLang="ru-RU" sz="4800"/>
              <a:t>.</a:t>
            </a:r>
            <a:endParaRPr lang="en-US" altLang="ru-RU" sz="4800"/>
          </a:p>
          <a:p>
            <a:pPr algn="ctr" eaLnBrk="1" hangingPunct="1">
              <a:defRPr/>
            </a:pPr>
            <a:r>
              <a:rPr lang="ru-RU" altLang="en-US" sz="3200"/>
              <a:t>МОУ “Задорская ООШ”</a:t>
            </a:r>
            <a:endParaRPr lang="ru-RU" altLang="en-US" sz="3200"/>
          </a:p>
          <a:p>
            <a:pPr algn="ctr" eaLnBrk="1" hangingPunct="1">
              <a:defRPr/>
            </a:pPr>
            <a:r>
              <a:rPr lang="ru-RU" altLang="en-US" sz="3200"/>
              <a:t>Липатова Т</a:t>
            </a:r>
            <a:r>
              <a:rPr lang="en-US" altLang="ru-RU" sz="3200"/>
              <a:t>.</a:t>
            </a:r>
            <a:r>
              <a:rPr lang="ru-RU" altLang="en-US" sz="3200"/>
              <a:t>Н</a:t>
            </a:r>
            <a:r>
              <a:rPr lang="en-US" altLang="ru-RU" sz="3200"/>
              <a:t>.</a:t>
            </a:r>
            <a:endParaRPr lang="en-US" altLang="ru-RU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>
        <p:cut/>
      </p:transition>
    </mc:Choice>
    <mc:Fallback>
      <p:transition xmlns:mc="http://schemas.openxmlformats.org/markup-compatibility/2006" xmlns:hp="http://schemas.haansoft.com/office/presentation/8.0" mc:Ignorable="hp" hp:hslDur="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</p:bld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/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ru-RU" altLang="en-US" sz="3800">
                <a:latin typeface="Times New Roman"/>
                <a:ea typeface="Times New Roman"/>
              </a:rPr>
              <a:t>С чего же начать? </a:t>
            </a:r>
            <a:endParaRPr lang="ru-RU" altLang="en-US" sz="3800">
              <a:latin typeface="Times New Roman"/>
              <a:ea typeface="Times New Roman"/>
            </a:endParaRPr>
          </a:p>
          <a:p>
            <a:pPr>
              <a:buNone/>
              <a:defRPr/>
            </a:pPr>
            <a:r>
              <a:rPr lang="ru-RU" altLang="en-US" sz="3800">
                <a:latin typeface="Times New Roman"/>
                <a:ea typeface="Times New Roman"/>
              </a:rPr>
              <a:t>О чем писать? </a:t>
            </a:r>
            <a:endParaRPr lang="ru-RU" altLang="en-US" sz="3800">
              <a:latin typeface="Times New Roman"/>
              <a:ea typeface="Times New Roman"/>
            </a:endParaRPr>
          </a:p>
          <a:p>
            <a:pPr>
              <a:buNone/>
              <a:defRPr/>
            </a:pPr>
            <a:r>
              <a:rPr lang="ru-RU" altLang="en-US" sz="3800">
                <a:latin typeface="Times New Roman"/>
                <a:ea typeface="Times New Roman"/>
              </a:rPr>
              <a:t>Где брать информацию? </a:t>
            </a:r>
            <a:endParaRPr lang="ru-RU" altLang="en-US" sz="3800">
              <a:latin typeface="Times New Roman"/>
              <a:ea typeface="Times New Roman"/>
            </a:endParaRPr>
          </a:p>
          <a:p>
            <a:pPr>
              <a:buNone/>
              <a:defRPr/>
            </a:pPr>
            <a:endParaRPr lang="ru-RU" altLang="en-US" sz="3800">
              <a:latin typeface="Times New Roman"/>
              <a:ea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>ЦЕЛЬ</a:t>
            </a:r>
            <a:r>
              <a:rPr lang="en-US" altLang="ru-RU"/>
              <a:t>:</a:t>
            </a:r>
            <a:endParaRPr lang="en-US" alt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ru-RU" altLang="en-US" sz="2500">
                <a:solidFill>
                  <a:schemeClr val="tx1"/>
                </a:solidFill>
                <a:latin typeface="Times New Roman"/>
                <a:ea typeface="Times New Roman"/>
              </a:rPr>
              <a:t>создать интернет-страничку, группу в ВКонтакте для информационного просвещения и информирования всех участников образовательного процесса. Для  информирования учащихся о предстоящих мероприятиях и конкурсах, их итогах, для получения обратной связи о проведенных мероприятиях. </a:t>
            </a:r>
            <a:endParaRPr lang="ru-RU" altLang="en-US" sz="2500">
              <a:solidFill>
                <a:schemeClr val="tx1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marL="342900" indent="-342900" algn="l" rtl="0" ea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/>
              <a:buNone/>
              <a:defRPr/>
            </a:pPr>
            <a:r>
              <a:rPr xmlns:mc="http://schemas.openxmlformats.org/markup-compatibility/2006" xmlns:hp="http://schemas.haansoft.com/office/presentation/8.0" kumimoji="0" lang="ru-RU" altLang="en-US" sz="3300" b="1" i="0" u="none" strike="noStrike" kern="1200" cap="none" normalizeH="0" baseline="0" mc:Ignorable="hp" hp:hslEmbossed="0">
                <a:solidFill>
                  <a:srgbClr val="ffffff"/>
                </a:solidFill>
                <a:latin typeface="Times New Roman"/>
                <a:ea typeface="Times New Roman"/>
              </a:rPr>
              <a:t>Задачи: </a:t>
            </a:r>
            <a:endParaRPr xmlns:mc="http://schemas.openxmlformats.org/markup-compatibility/2006" xmlns:hp="http://schemas.haansoft.com/office/presentation/8.0" kumimoji="0" lang="ru-RU" altLang="en-US" sz="3300" b="1" i="0" u="none" strike="noStrike" kern="1200" cap="none" normalizeH="0" baseline="0" mc:Ignorable="hp" hp:hslEmbossed="0">
              <a:solidFill>
                <a:srgbClr val="ffffff"/>
              </a:solidFill>
              <a:latin typeface="Times New Roman"/>
              <a:ea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2625" y="1520788"/>
            <a:ext cx="7789639" cy="4320480"/>
          </a:xfrm>
        </p:spPr>
        <p:txBody>
          <a:bodyPr/>
          <a:lstStyle/>
          <a:p>
            <a:pPr>
              <a:defRPr/>
            </a:pPr>
            <a:endParaRPr lang="ru-RU" altLang="en-US" sz="2400" b="1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defRPr/>
            </a:pPr>
            <a:r>
              <a:rPr lang="ru-RU" altLang="en-US" sz="2400" b="1">
                <a:solidFill>
                  <a:schemeClr val="tx1"/>
                </a:solidFill>
                <a:latin typeface="Times New Roman"/>
                <a:ea typeface="Times New Roman"/>
              </a:rPr>
              <a:t>-проводить регулярные обсуждения обновлений данной группы; </a:t>
            </a:r>
            <a:endParaRPr lang="ru-RU" altLang="en-US" sz="2400" b="1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defRPr/>
            </a:pPr>
            <a:r>
              <a:rPr lang="ru-RU" altLang="en-US" sz="2400" b="1">
                <a:solidFill>
                  <a:schemeClr val="tx1"/>
                </a:solidFill>
                <a:latin typeface="Times New Roman"/>
                <a:ea typeface="Times New Roman"/>
              </a:rPr>
              <a:t>- выбрать подходящий дизайн интернет-странички; </a:t>
            </a:r>
            <a:endParaRPr lang="ru-RU" altLang="en-US" sz="2400" b="1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defRPr/>
            </a:pPr>
            <a:r>
              <a:rPr lang="ru-RU" altLang="en-US" sz="2400" b="1">
                <a:solidFill>
                  <a:schemeClr val="tx1"/>
                </a:solidFill>
                <a:latin typeface="Times New Roman"/>
                <a:ea typeface="Times New Roman"/>
              </a:rPr>
              <a:t>-разработать концепцию и структуру работы группы;</a:t>
            </a:r>
            <a:endParaRPr lang="ru-RU" altLang="en-US" sz="2400" b="1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defRPr/>
            </a:pPr>
            <a:r>
              <a:rPr lang="ru-RU" altLang="en-US" sz="2400" b="1">
                <a:solidFill>
                  <a:schemeClr val="tx1"/>
                </a:solidFill>
                <a:latin typeface="Times New Roman"/>
                <a:ea typeface="Times New Roman"/>
              </a:rPr>
              <a:t>-подбирать подходящий материал для наполнения группы; </a:t>
            </a:r>
            <a:endParaRPr lang="ru-RU" altLang="en-US" sz="2400" b="1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defRPr/>
            </a:pPr>
            <a:r>
              <a:rPr lang="ru-RU" altLang="en-US" sz="2400" b="1">
                <a:solidFill>
                  <a:schemeClr val="tx1"/>
                </a:solidFill>
                <a:latin typeface="Times New Roman"/>
                <a:ea typeface="Times New Roman"/>
              </a:rPr>
              <a:t>-регулярно вести новостную строку группы.</a:t>
            </a:r>
            <a:endParaRPr lang="ru-RU" altLang="en-US" sz="2400" b="1">
              <a:solidFill>
                <a:schemeClr val="tx1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981200"/>
            <a:ext cx="4320480" cy="4112096"/>
          </a:xfrm>
        </p:spPr>
        <p:txBody>
          <a:bodyPr/>
          <a:lstStyle/>
          <a:p>
            <a:pPr>
              <a:buNone/>
              <a:defRPr/>
            </a:pPr>
            <a:r>
              <a:rPr lang="ru-RU" altLang="en-US" sz="2100">
                <a:latin typeface="Times New Roman"/>
                <a:ea typeface="Times New Roman"/>
              </a:rPr>
              <a:t>Группа МОУ «Задорская ООШ» «ВКонтакте» является своеобразной визитной карточкой школы, куда заходят как учащиеся, педагоги, родители и выпускники, а так же те, кому интересны новости нашего сообщества. Но и работа по обновлению школьного сайта так же проводится регулярно.</a:t>
            </a:r>
            <a:endParaRPr lang="ru-RU" altLang="en-US" sz="2100">
              <a:latin typeface="Times New Roman"/>
              <a:ea typeface="Times New Roman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871864" y="1527468"/>
            <a:ext cx="4057819" cy="25496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ru-RU" altLang="en-US"/>
              <a:t/>
            </a:r>
            <a:endParaRPr lang="ru-RU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608168" y="1620180"/>
            <a:ext cx="1495471" cy="4437112"/>
          </a:xfrm>
          <a:prstGeom prst="rect">
            <a:avLst/>
          </a:prstGeom>
        </p:spPr>
      </p:pic>
      <p:pic>
        <p:nvPicPr>
          <p:cNvPr id="5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619519" y="1016732"/>
            <a:ext cx="1988648" cy="4401108"/>
          </a:xfrm>
          <a:prstGeom prst="rect">
            <a:avLst/>
          </a:prstGeom>
        </p:spPr>
      </p:pic>
      <p:pic>
        <p:nvPicPr>
          <p:cNvPr id="6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863752" y="1611560"/>
            <a:ext cx="2073886" cy="4589748"/>
          </a:xfrm>
          <a:prstGeom prst="rect">
            <a:avLst/>
          </a:prstGeom>
        </p:spPr>
      </p:pic>
      <p:pic>
        <p:nvPicPr>
          <p:cNvPr id="7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991544" y="1107504"/>
            <a:ext cx="2301644" cy="5093804"/>
          </a:xfrm>
          <a:prstGeom prst="rect">
            <a:avLst/>
          </a:prstGeom>
        </p:spPr>
      </p:pic>
      <p:pic>
        <p:nvPicPr>
          <p:cNvPr id="8" name="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0" y="1016732"/>
            <a:ext cx="2317913" cy="51298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888088" y="0"/>
            <a:ext cx="2304256" cy="5985284"/>
          </a:xfrm>
          <a:prstGeom prst="rect">
            <a:avLst/>
          </a:prstGeom>
        </p:spPr>
      </p:pic>
      <p:pic>
        <p:nvPicPr>
          <p:cNvPr id="5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436293" y="-440668"/>
            <a:ext cx="2919846" cy="6461956"/>
          </a:xfrm>
          <a:prstGeom prst="rect">
            <a:avLst/>
          </a:prstGeom>
        </p:spPr>
      </p:pic>
      <p:pic>
        <p:nvPicPr>
          <p:cNvPr id="6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883532" y="-639451"/>
            <a:ext cx="2773907" cy="6696743"/>
          </a:xfrm>
          <a:prstGeom prst="rect">
            <a:avLst/>
          </a:prstGeom>
        </p:spPr>
      </p:pic>
      <p:pic>
        <p:nvPicPr>
          <p:cNvPr id="7" name="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0" y="0"/>
            <a:ext cx="2700566" cy="59766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>Статистика</a:t>
            </a:r>
            <a:endParaRPr lang="ru-RU" alt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792298" y="1102494"/>
            <a:ext cx="3859986" cy="2614537"/>
          </a:xfrm>
          <a:prstGeom prst="rect">
            <a:avLst/>
          </a:prstGeom>
        </p:spPr>
      </p:pic>
      <p:pic>
        <p:nvPicPr>
          <p:cNvPr id="5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73941" y="3251496"/>
            <a:ext cx="6038082" cy="25897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altLang="en-US"/>
              <a:t/>
            </a:r>
            <a:endParaRPr lang="ru-RU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336890" y="1572262"/>
            <a:ext cx="5479189" cy="39809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Презентация 4">
  <a:themeElements>
    <a:clrScheme name="Учебный курс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cc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e2ff"/>
      </a:accent5>
      <a:accent6>
        <a:srgbClr val="e7e700"/>
      </a:accent6>
      <a:hlink>
        <a:srgbClr val="ff0033"/>
      </a:hlink>
      <a:folHlink>
        <a:srgbClr val="3366ff"/>
      </a:folHlink>
    </a:clrScheme>
    <a:fontScheme name="Учебный курс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1" lang="en-US" sz="1800" b="0" i="0" u="none" strike="noStrike" cap="none" normalizeH="0" baseline="0" smtClean="0">
            <a:solidFill>
              <a:schemeClr val="tx1"/>
            </a:solidFill>
            <a:effectLst/>
            <a:latin typeface="Times New Roman"/>
          </a:defRPr>
        </a:defPPr>
      </a:lstStyle>
    </a:spDef>
    <a:ln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1" lang="en-US" sz="1800" b="0" i="0" u="none" strike="noStrike" cap="none" normalizeH="0" baseline="0" smtClean="0">
            <a:solidFill>
              <a:schemeClr val="tx1"/>
            </a:solidFill>
            <a:effectLst/>
            <a:latin typeface="Times New Roman"/>
          </a:defRPr>
        </a:defPPr>
      </a:lstStyle>
    </a:lnDef>
    <a:txDef>
      <a:spPr/>
      <a:bodyPr/>
      <a:lstStyle/>
    </a:txDef>
  </a:objectDefaul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ЦРТДЮ</ep:Company>
  <ep:Words>888</ep:Words>
  <ep:PresentationFormat>Экран (4:3)</ep:PresentationFormat>
  <ep:Paragraphs>201</ep:Paragraphs>
  <ep:Slides>9</ep:Slides>
  <ep:Notes>5</ep:Notes>
  <ep:TotalTime>0</ep:TotalTime>
  <ep:HiddenSlides>0</ep:HiddenSlides>
  <ep:MMClips>0</ep:MMClips>
  <ep:HeadingPairs>
    <vt:vector size="4" baseType="variant">
      <vt:variant>
        <vt:lpstr>Тема</vt:lpstr>
      </vt:variant>
      <vt:variant>
        <vt:i4>1</vt:i4>
      </vt:variant>
      <vt:variant>
        <vt:lpstr>Заголовок слайда</vt:lpstr>
      </vt:variant>
      <vt:variant>
        <vt:i4>9</vt:i4>
      </vt:variant>
    </vt:vector>
  </ep:HeadingPairs>
  <ep:TitlesOfParts>
    <vt:vector size="10" baseType="lpstr">
      <vt:lpstr>Презентация 4</vt:lpstr>
      <vt:lpstr>Работа школьной группы в социальной сети Интернет. МОУ “Задорская ООШ” Липатова Т.Н.</vt:lpstr>
      <vt:lpstr>Слайд 2</vt:lpstr>
      <vt:lpstr>ЦЕЛЬ:</vt:lpstr>
      <vt:lpstr>Задачи:</vt:lpstr>
      <vt:lpstr>Слайд 5</vt:lpstr>
      <vt:lpstr>Слайд 6</vt:lpstr>
      <vt:lpstr>Слайд 7</vt:lpstr>
      <vt:lpstr>Статистика</vt:lpstr>
      <vt:lpstr>Слайд 9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2008-04-29T06:22:40.000</dcterms:created>
  <dc:creator>2</dc:creator>
  <cp:lastModifiedBy>www</cp:lastModifiedBy>
  <dcterms:modified xsi:type="dcterms:W3CDTF">2023-12-17T19:23:48.629</dcterms:modified>
  <cp:revision>166</cp:revision>
  <dc:title>Создание презентаций в программе Microsoft Power Point</dc:title>
  <cp:version>0906.0100.01</cp:version>
</cp:coreProperties>
</file>