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92" r:id="rId2"/>
    <p:sldId id="294" r:id="rId3"/>
    <p:sldId id="295" r:id="rId4"/>
    <p:sldId id="296" r:id="rId5"/>
    <p:sldId id="304" r:id="rId6"/>
    <p:sldId id="297" r:id="rId7"/>
    <p:sldId id="273" r:id="rId8"/>
    <p:sldId id="293" r:id="rId9"/>
    <p:sldId id="300" r:id="rId10"/>
    <p:sldId id="305" r:id="rId11"/>
    <p:sldId id="298" r:id="rId12"/>
    <p:sldId id="276" r:id="rId13"/>
    <p:sldId id="277" r:id="rId14"/>
    <p:sldId id="278" r:id="rId15"/>
    <p:sldId id="279" r:id="rId16"/>
    <p:sldId id="299" r:id="rId17"/>
    <p:sldId id="280" r:id="rId18"/>
    <p:sldId id="274" r:id="rId19"/>
    <p:sldId id="301" r:id="rId20"/>
    <p:sldId id="303" r:id="rId21"/>
    <p:sldId id="302" r:id="rId22"/>
    <p:sldId id="306" r:id="rId23"/>
    <p:sldId id="30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49745-D3EE-4113-9FE1-7F71454C5E12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1D00C-0639-4E6F-A13E-CB194E0889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438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3000"/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c\Desktop\&#1054;&#1090;&#1082;&#1088;&#1099;&#1090;&#1099;&#1081;%20&#1091;&#1088;&#1086;&#1082;%20&#1041;&#1072;&#1083;&#1100;&#1084;&#1086;&#1085;&#1090;\_&#1057;&#1085;&#1077;&#1078;&#1080;&#1085;&#1082;&#1072;_%20&#1050;.&#1041;&#1072;&#1083;&#1100;&#1084;&#1086;&#1085;&#1090;%20-%20&#1042;&#1080;&#1076;&#1077;&#1086;&#1089;&#1090;&#1080;&#1093;.mp4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4.xml"/><Relationship Id="rId1" Type="http://schemas.openxmlformats.org/officeDocument/2006/relationships/audio" Target="file:///C:\Users\ac\Desktop\&#1054;&#1090;&#1082;&#1088;&#1099;&#1090;&#1099;&#1081;%20&#1091;&#1088;&#1086;&#1082;%20&#1041;&#1072;&#1083;&#1100;&#1084;&#1086;&#1085;&#1090;\&#1063;&#1072;&#1081;&#1082;&#1086;&#1074;&#1089;&#1082;&#1080;&#1081;%20-%20&#1042;&#1088;&#1077;&#1084;&#1077;&#1085;&#1072;%20&#1075;&#1086;&#1076;&#1072;%20%20%20&#1042;&#1088;&#1077;&#1084;&#1077;&#1085;&#1072;%20&#1075;&#1086;&#1076;&#1072;%20%20&#1076;&#1077;&#1082;&#1072;&#1073;&#1088;&#1100;%20%20(audiopoisk.com).mp3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newyear.mail.ru/?name=%D0%A1%D0%BE%D0%BD%D1%8F&amp;scenario=one_kid&amp;hobby=tanec&amp;action=ychitsya&amp;age=8" TargetMode="External"/><Relationship Id="rId2" Type="http://schemas.openxmlformats.org/officeDocument/2006/relationships/hyperlink" Target="https://newyear.mail.ru/?name=%D0%9A%D0%B8%D1%80%D0%B8%D0%BB%D0%BB&amp;name_second=%D0%A1%D0%BE%D0%BD%D1%8F&amp;scenario=two_kids&amp;action=ychitsy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c\Desktop\&#1054;&#1090;&#1082;&#1088;&#1099;&#1090;&#1099;&#1081;%20&#1091;&#1088;&#1086;&#1082;%20&#1041;&#1072;&#1083;&#1100;&#1084;&#1086;&#1085;&#1090;\&#1052;&#1091;&#1083;&#1100;&#1090;&#1080;&#1082;%20&#1087;&#1088;&#1086;%20&#1089;&#1085;&#1077;&#1075;.%20&#1054;&#1090;&#1082;&#1091;&#1076;&#1072;%20&#1073;&#1077;&#1088;&#1077;&#1090;&#1089;&#1103;%20&#1089;&#1085;&#1077;&#1075;.mp4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L:\новое снежинка\1322391831_djci2b7rsaq6jxp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i="1" dirty="0" smtClean="0"/>
              <a:t>Литературное чтение</a:t>
            </a:r>
            <a:br>
              <a:rPr lang="ru-RU" sz="6000" b="1" i="1" dirty="0" smtClean="0"/>
            </a:br>
            <a:r>
              <a:rPr lang="ru-RU" sz="6000" b="1" i="1" dirty="0" smtClean="0"/>
              <a:t>2 класс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endParaRPr lang="ru-RU" b="1" i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997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_Снежинка_ К.Бальмонт - Видеостих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50377" cy="68627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 lvl="0"/>
            <a:r>
              <a:rPr lang="ru-RU" sz="4400" dirty="0" err="1" smtClean="0"/>
              <a:t>Про-но-сит-ся</a:t>
            </a:r>
            <a:r>
              <a:rPr lang="ru-RU" sz="4400" dirty="0" smtClean="0"/>
              <a:t> –                 </a:t>
            </a:r>
          </a:p>
          <a:p>
            <a:pPr lvl="0"/>
            <a:r>
              <a:rPr lang="ru-RU" sz="4400" dirty="0" err="1" smtClean="0"/>
              <a:t>У-те-ше-на</a:t>
            </a:r>
            <a:r>
              <a:rPr lang="ru-RU" sz="4400" dirty="0" smtClean="0"/>
              <a:t> –                       </a:t>
            </a:r>
          </a:p>
          <a:p>
            <a:pPr lvl="0"/>
            <a:r>
              <a:rPr lang="ru-RU" sz="4400" dirty="0" smtClean="0"/>
              <a:t>Светло-пушистая</a:t>
            </a:r>
          </a:p>
          <a:p>
            <a:pPr lvl="0"/>
            <a:r>
              <a:rPr lang="ru-RU" sz="4400" dirty="0" smtClean="0"/>
              <a:t>Сохранно – белая</a:t>
            </a:r>
          </a:p>
          <a:p>
            <a:pPr lvl="0"/>
            <a:r>
              <a:rPr lang="ru-RU" sz="4400" dirty="0" smtClean="0"/>
              <a:t>Лазурная высь</a:t>
            </a:r>
          </a:p>
          <a:p>
            <a:pPr lvl="0"/>
            <a:r>
              <a:rPr lang="ru-RU" sz="4400" dirty="0" err="1" smtClean="0"/>
              <a:t>Крис-таль-на-я</a:t>
            </a:r>
            <a:endParaRPr lang="ru-RU" sz="4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548680"/>
            <a:ext cx="3888432" cy="1143000"/>
          </a:xfrm>
        </p:spPr>
        <p:txBody>
          <a:bodyPr/>
          <a:lstStyle/>
          <a:p>
            <a:r>
              <a:rPr lang="ru-RU" dirty="0" smtClean="0"/>
              <a:t>Кристаллы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Илья\Desktop\бальмонт\595px-Quartz_ois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013795" cy="40407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6147" name="Picture 3" descr="C:\Users\Илья\Desktop\бальмонт\386f4_1287659805_1-4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23"/>
          <a:stretch/>
        </p:blipFill>
        <p:spPr bwMode="auto">
          <a:xfrm>
            <a:off x="4008462" y="2430335"/>
            <a:ext cx="4896544" cy="426737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12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Илья\Desktop\бальмонт\Кристаллы-льда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87"/>
          <a:stretch/>
        </p:blipFill>
        <p:spPr bwMode="auto">
          <a:xfrm>
            <a:off x="395535" y="116632"/>
            <a:ext cx="5895491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Илья\Desktop\бальмонт\1197132900_rpop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4" t="6101" r="4047" b="8888"/>
          <a:stretch>
            <a:fillRect/>
          </a:stretch>
        </p:blipFill>
        <p:spPr bwMode="auto">
          <a:xfrm>
            <a:off x="3131840" y="2060848"/>
            <a:ext cx="5616624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78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Илья\Desktop\бальмонт\super_funny_pictures_cool_pictures of_daily_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76672"/>
            <a:ext cx="5220072" cy="39150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Илья\Desktop\бальмонт\super_funny_pictures_cool_pictures of_daily_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6" y="404664"/>
            <a:ext cx="4924155" cy="3908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Илья\Desktop\бальмонт\102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34"/>
          <a:stretch/>
        </p:blipFill>
        <p:spPr bwMode="auto">
          <a:xfrm>
            <a:off x="107504" y="3501009"/>
            <a:ext cx="5257474" cy="30318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Илья\Desktop\бальмонт\100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7" t="5526" r="5952" b="7560"/>
          <a:stretch/>
        </p:blipFill>
        <p:spPr bwMode="auto">
          <a:xfrm>
            <a:off x="3779912" y="2708920"/>
            <a:ext cx="4968552" cy="3606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295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71800" y="188640"/>
            <a:ext cx="42675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Физкультминутка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https://ds05.infourok.ru/uploads/ex/09d0/00032a97-e798b8b1/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23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130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70000" lnSpcReduction="20000"/>
          </a:bodyPr>
          <a:lstStyle/>
          <a:p>
            <a:pPr algn="r">
              <a:lnSpc>
                <a:spcPct val="160000"/>
              </a:lnSpc>
              <a:buNone/>
            </a:pPr>
            <a:r>
              <a:rPr lang="ru-RU" dirty="0" smtClean="0"/>
              <a:t>			</a:t>
            </a:r>
            <a:r>
              <a:rPr lang="ru-RU" sz="4100" b="1" dirty="0" smtClean="0"/>
              <a:t>РАВНОДУШИЕ</a:t>
            </a:r>
          </a:p>
          <a:p>
            <a:pPr algn="r">
              <a:lnSpc>
                <a:spcPct val="160000"/>
              </a:lnSpc>
              <a:buNone/>
            </a:pPr>
            <a:r>
              <a:rPr lang="ru-RU" sz="4100" b="1" dirty="0" smtClean="0"/>
              <a:t>							ВОСХИЩЕНИЕ</a:t>
            </a:r>
          </a:p>
          <a:p>
            <a:pPr algn="r">
              <a:lnSpc>
                <a:spcPct val="160000"/>
              </a:lnSpc>
              <a:buNone/>
            </a:pPr>
            <a:r>
              <a:rPr lang="ru-RU" sz="4100" b="1" dirty="0" smtClean="0"/>
              <a:t>						ЛЮБОВЬ</a:t>
            </a:r>
          </a:p>
          <a:p>
            <a:pPr algn="r">
              <a:lnSpc>
                <a:spcPct val="160000"/>
              </a:lnSpc>
              <a:buNone/>
            </a:pPr>
            <a:r>
              <a:rPr lang="ru-RU" sz="4100" b="1" dirty="0" smtClean="0"/>
              <a:t>	         АВТОР				РАДОСТЬ</a:t>
            </a:r>
          </a:p>
          <a:p>
            <a:pPr algn="r">
              <a:lnSpc>
                <a:spcPct val="160000"/>
              </a:lnSpc>
              <a:buNone/>
            </a:pPr>
            <a:r>
              <a:rPr lang="ru-RU" sz="4100" b="1" dirty="0" smtClean="0"/>
              <a:t>						РАЗОЧАРОВАНИЕ</a:t>
            </a:r>
          </a:p>
          <a:p>
            <a:pPr algn="r">
              <a:lnSpc>
                <a:spcPct val="160000"/>
              </a:lnSpc>
              <a:buNone/>
            </a:pPr>
            <a:r>
              <a:rPr lang="ru-RU" sz="4100" b="1" dirty="0" smtClean="0"/>
              <a:t>						УДИВЛЕНИЕ</a:t>
            </a:r>
          </a:p>
          <a:p>
            <a:pPr algn="r">
              <a:lnSpc>
                <a:spcPct val="160000"/>
              </a:lnSpc>
              <a:buNone/>
            </a:pPr>
            <a:r>
              <a:rPr lang="ru-RU" sz="4100" b="1" dirty="0" smtClean="0"/>
              <a:t>							ЖАЛОСТЬ</a:t>
            </a:r>
          </a:p>
          <a:p>
            <a:pPr algn="r">
              <a:lnSpc>
                <a:spcPct val="160000"/>
              </a:lnSpc>
              <a:buNone/>
            </a:pPr>
            <a:r>
              <a:rPr lang="ru-RU" sz="4100" b="1" dirty="0" smtClean="0"/>
              <a:t>							ВОСТОРГ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539552" y="1196752"/>
            <a:ext cx="5276583" cy="2158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36" tIns="41469" rIns="82936" bIns="41469">
            <a:spAutoFit/>
          </a:bodyPr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29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9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короткая </a:t>
            </a:r>
            <a:r>
              <a:rPr lang="ru-RU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пауза (</a:t>
            </a:r>
            <a:r>
              <a:rPr lang="ru-RU" sz="2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- </a:t>
            </a:r>
            <a:r>
              <a:rPr lang="ru-RU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sz="29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29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29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длительная пауза (</a:t>
            </a:r>
            <a:r>
              <a:rPr lang="ru-RU" sz="29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! ? … </a:t>
            </a:r>
            <a:r>
              <a:rPr lang="ru-RU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sz="29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29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логическое ударение</a:t>
            </a:r>
            <a:endParaRPr lang="ru-RU" sz="29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71" name="Прямая со стрелкой 4"/>
          <p:cNvCxnSpPr>
            <a:cxnSpLocks noChangeShapeType="1"/>
          </p:cNvCxnSpPr>
          <p:nvPr/>
        </p:nvCxnSpPr>
        <p:spPr bwMode="auto">
          <a:xfrm>
            <a:off x="3134880" y="5126938"/>
            <a:ext cx="0" cy="35859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72" name="TextBox 6"/>
          <p:cNvSpPr txBox="1">
            <a:spLocks noChangeArrowheads="1"/>
          </p:cNvSpPr>
          <p:nvPr/>
        </p:nvSpPr>
        <p:spPr bwMode="auto">
          <a:xfrm>
            <a:off x="3491880" y="5085184"/>
            <a:ext cx="4177440" cy="498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36" tIns="41469" rIns="82936" bIns="41469">
            <a:spAutoFit/>
          </a:bodyPr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понижение интонации</a:t>
            </a:r>
          </a:p>
        </p:txBody>
      </p:sp>
      <p:cxnSp>
        <p:nvCxnSpPr>
          <p:cNvPr id="7173" name="Прямая со стрелкой 8"/>
          <p:cNvCxnSpPr>
            <a:cxnSpLocks noChangeShapeType="1"/>
          </p:cNvCxnSpPr>
          <p:nvPr/>
        </p:nvCxnSpPr>
        <p:spPr bwMode="auto">
          <a:xfrm rot="5400000" flipH="1" flipV="1">
            <a:off x="2972144" y="4179319"/>
            <a:ext cx="326914" cy="144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74" name="TextBox 10"/>
          <p:cNvSpPr txBox="1">
            <a:spLocks noChangeArrowheads="1"/>
          </p:cNvSpPr>
          <p:nvPr/>
        </p:nvSpPr>
        <p:spPr bwMode="auto">
          <a:xfrm>
            <a:off x="3491880" y="4005064"/>
            <a:ext cx="4278240" cy="498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36" tIns="41469" rIns="82936" bIns="41469">
            <a:spAutoFit/>
          </a:bodyPr>
          <a:lstStyle/>
          <a:p>
            <a:pPr defTabSz="407484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повышение интонации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11560" y="3212976"/>
            <a:ext cx="36004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Учимся читать выразительно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8805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1763" lvl="0" indent="-341763">
              <a:spcBef>
                <a:spcPct val="20000"/>
              </a:spcBef>
              <a:spcAft>
                <a:spcPts val="0"/>
              </a:spcAft>
            </a:pPr>
            <a:r>
              <a:rPr lang="ru-RU" sz="3200" b="1" dirty="0">
                <a:solidFill>
                  <a:prstClr val="black"/>
                </a:solidFill>
                <a:ea typeface="Calibri"/>
                <a:cs typeface="Times New Roman"/>
              </a:rPr>
              <a:t>Бальмонт К. Д. </a:t>
            </a:r>
            <a:r>
              <a:rPr lang="ru-RU" sz="3200" b="1" dirty="0" smtClean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ru-RU" sz="3200" b="1" dirty="0">
                <a:solidFill>
                  <a:prstClr val="black"/>
                </a:solidFill>
                <a:ea typeface="Calibri"/>
                <a:cs typeface="Times New Roman"/>
              </a:rPr>
              <a:t>"Снежинка"</a:t>
            </a:r>
            <a:r>
              <a:rPr lang="ru-RU" sz="32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ru-RU" sz="3200" dirty="0">
                <a:solidFill>
                  <a:prstClr val="black"/>
                </a:solidFill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23528" y="908720"/>
            <a:ext cx="4038600" cy="4525963"/>
          </a:xfrm>
        </p:spPr>
        <p:txBody>
          <a:bodyPr>
            <a:normAutofit fontScale="47500" lnSpcReduction="20000"/>
          </a:bodyPr>
          <a:lstStyle/>
          <a:p>
            <a:pPr marL="0" lvl="0" indent="0">
              <a:spcAft>
                <a:spcPts val="0"/>
              </a:spcAft>
              <a:buNone/>
            </a:pPr>
            <a:r>
              <a:rPr lang="ru-RU" sz="5100" b="1" dirty="0" smtClean="0">
                <a:solidFill>
                  <a:prstClr val="black"/>
                </a:solidFill>
                <a:ea typeface="Calibri"/>
                <a:cs typeface="Times New Roman"/>
              </a:rPr>
              <a:t>Светло-пушистая</a:t>
            </a:r>
            <a:r>
              <a:rPr lang="ru-RU" sz="5100" b="1" dirty="0">
                <a:solidFill>
                  <a:prstClr val="black"/>
                </a:solidFill>
                <a:ea typeface="Calibri"/>
                <a:cs typeface="Times New Roman"/>
              </a:rPr>
              <a:t>,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ru-RU" sz="5100" b="1" dirty="0">
                <a:solidFill>
                  <a:prstClr val="black"/>
                </a:solidFill>
                <a:ea typeface="Calibri"/>
                <a:cs typeface="Times New Roman"/>
              </a:rPr>
              <a:t> Снежинка белая,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ru-RU" sz="5100" b="1" dirty="0">
                <a:solidFill>
                  <a:prstClr val="black"/>
                </a:solidFill>
                <a:ea typeface="Calibri"/>
                <a:cs typeface="Times New Roman"/>
              </a:rPr>
              <a:t> Какая чистая,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ru-RU" sz="5100" b="1" dirty="0">
                <a:solidFill>
                  <a:prstClr val="black"/>
                </a:solidFill>
                <a:ea typeface="Calibri"/>
                <a:cs typeface="Times New Roman"/>
              </a:rPr>
              <a:t> Какая смелая</a:t>
            </a:r>
            <a:r>
              <a:rPr lang="ru-RU" sz="5100" b="1" dirty="0" smtClean="0">
                <a:solidFill>
                  <a:prstClr val="black"/>
                </a:solidFill>
                <a:ea typeface="Calibri"/>
                <a:cs typeface="Times New Roman"/>
              </a:rPr>
              <a:t>!</a:t>
            </a:r>
          </a:p>
          <a:p>
            <a:pPr marL="0" lvl="0" indent="0">
              <a:spcAft>
                <a:spcPts val="0"/>
              </a:spcAft>
              <a:buNone/>
            </a:pPr>
            <a:endParaRPr lang="ru-RU" sz="51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spcAft>
                <a:spcPts val="0"/>
              </a:spcAft>
              <a:buNone/>
            </a:pPr>
            <a:r>
              <a:rPr lang="ru-RU" sz="5100" b="1" dirty="0">
                <a:solidFill>
                  <a:prstClr val="black"/>
                </a:solidFill>
                <a:ea typeface="Calibri"/>
                <a:cs typeface="Times New Roman"/>
              </a:rPr>
              <a:t> </a:t>
            </a:r>
            <a:r>
              <a:rPr lang="ru-RU" sz="5100" b="1" dirty="0" smtClean="0">
                <a:solidFill>
                  <a:prstClr val="black"/>
                </a:solidFill>
                <a:ea typeface="Calibri"/>
                <a:cs typeface="Times New Roman"/>
              </a:rPr>
              <a:t>Дорогой </a:t>
            </a:r>
            <a:r>
              <a:rPr lang="ru-RU" sz="5100" b="1" dirty="0">
                <a:solidFill>
                  <a:prstClr val="black"/>
                </a:solidFill>
                <a:ea typeface="Calibri"/>
                <a:cs typeface="Times New Roman"/>
              </a:rPr>
              <a:t>бурною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ru-RU" sz="5100" b="1" dirty="0">
                <a:solidFill>
                  <a:prstClr val="black"/>
                </a:solidFill>
                <a:ea typeface="Calibri"/>
                <a:cs typeface="Times New Roman"/>
              </a:rPr>
              <a:t> Легко проносится,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ru-RU" sz="5100" b="1" dirty="0">
                <a:solidFill>
                  <a:prstClr val="black"/>
                </a:solidFill>
                <a:ea typeface="Calibri"/>
                <a:cs typeface="Times New Roman"/>
              </a:rPr>
              <a:t> Не в высь лазурную,</a:t>
            </a:r>
          </a:p>
          <a:p>
            <a:pPr marL="0" lvl="0" indent="0">
              <a:spcAft>
                <a:spcPts val="0"/>
              </a:spcAft>
              <a:buNone/>
            </a:pPr>
            <a:r>
              <a:rPr lang="ru-RU" sz="5100" b="1" dirty="0">
                <a:solidFill>
                  <a:prstClr val="black"/>
                </a:solidFill>
                <a:ea typeface="Calibri"/>
                <a:cs typeface="Times New Roman"/>
              </a:rPr>
              <a:t> На землю просится.</a:t>
            </a:r>
          </a:p>
          <a:p>
            <a:pPr marL="0" indent="0">
              <a:spcAft>
                <a:spcPts val="0"/>
              </a:spcAft>
              <a:buNone/>
            </a:pPr>
            <a:endParaRPr lang="ru-RU" sz="2800" dirty="0">
              <a:ea typeface="Calibri"/>
              <a:cs typeface="Times New Roman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139952" y="908720"/>
            <a:ext cx="4758680" cy="5256584"/>
          </a:xfrm>
        </p:spPr>
        <p:txBody>
          <a:bodyPr>
            <a:normAutofit fontScale="47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5100" b="1" dirty="0" smtClean="0">
                <a:ea typeface="Calibri"/>
                <a:cs typeface="Times New Roman"/>
              </a:rPr>
              <a:t>В </a:t>
            </a:r>
            <a:r>
              <a:rPr lang="ru-RU" sz="5100" b="1" dirty="0">
                <a:ea typeface="Calibri"/>
                <a:cs typeface="Times New Roman"/>
              </a:rPr>
              <a:t>лучах блистающих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5100" b="1" dirty="0">
                <a:ea typeface="Calibri"/>
                <a:cs typeface="Times New Roman"/>
              </a:rPr>
              <a:t> Скользит, умелая,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5100" b="1" dirty="0" smtClean="0">
                <a:ea typeface="Calibri"/>
                <a:cs typeface="Times New Roman"/>
              </a:rPr>
              <a:t>Средь </a:t>
            </a:r>
            <a:r>
              <a:rPr lang="ru-RU" sz="5100" b="1" dirty="0">
                <a:ea typeface="Calibri"/>
                <a:cs typeface="Times New Roman"/>
              </a:rPr>
              <a:t>хлопьев тающих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5100" b="1" dirty="0" smtClean="0">
                <a:ea typeface="Calibri"/>
                <a:cs typeface="Times New Roman"/>
              </a:rPr>
              <a:t>Сохранно-белая.</a:t>
            </a:r>
          </a:p>
          <a:p>
            <a:pPr marL="0" indent="0">
              <a:spcAft>
                <a:spcPts val="0"/>
              </a:spcAft>
              <a:buNone/>
            </a:pPr>
            <a:endParaRPr lang="ru-RU" sz="5100" b="1" dirty="0" smtClean="0"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5100" b="1" dirty="0" smtClean="0">
                <a:ea typeface="Calibri"/>
                <a:cs typeface="Times New Roman"/>
              </a:rPr>
              <a:t>Но </a:t>
            </a:r>
            <a:r>
              <a:rPr lang="ru-RU" sz="5100" b="1" dirty="0">
                <a:ea typeface="Calibri"/>
                <a:cs typeface="Times New Roman"/>
              </a:rPr>
              <a:t>вот кончается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5100" b="1" dirty="0" smtClean="0">
                <a:ea typeface="Calibri"/>
                <a:cs typeface="Times New Roman"/>
              </a:rPr>
              <a:t>Дорога </a:t>
            </a:r>
            <a:r>
              <a:rPr lang="ru-RU" sz="5100" b="1" dirty="0">
                <a:ea typeface="Calibri"/>
                <a:cs typeface="Times New Roman"/>
              </a:rPr>
              <a:t>дальняя,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5100" b="1" dirty="0" smtClean="0">
                <a:ea typeface="Calibri"/>
                <a:cs typeface="Times New Roman"/>
              </a:rPr>
              <a:t>Земли </a:t>
            </a:r>
            <a:r>
              <a:rPr lang="ru-RU" sz="5100" b="1" dirty="0">
                <a:ea typeface="Calibri"/>
                <a:cs typeface="Times New Roman"/>
              </a:rPr>
              <a:t>касается,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5100" b="1" dirty="0" smtClean="0">
                <a:ea typeface="Calibri"/>
                <a:cs typeface="Times New Roman"/>
              </a:rPr>
              <a:t>Звезда </a:t>
            </a:r>
            <a:r>
              <a:rPr lang="ru-RU" sz="5100" b="1" dirty="0">
                <a:ea typeface="Calibri"/>
                <a:cs typeface="Times New Roman"/>
              </a:rPr>
              <a:t>кристальная</a:t>
            </a:r>
            <a:r>
              <a:rPr lang="ru-RU" sz="5100" b="1" dirty="0" smtClean="0">
                <a:ea typeface="Calibri"/>
                <a:cs typeface="Times New Roman"/>
              </a:rPr>
              <a:t>.</a:t>
            </a:r>
            <a:endParaRPr lang="ru-RU" sz="5100" b="1" dirty="0"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endParaRPr lang="ru-RU" sz="5100" b="1" dirty="0" smtClean="0">
              <a:ea typeface="Calibri"/>
              <a:cs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5100" b="1" dirty="0" smtClean="0">
                <a:ea typeface="Calibri"/>
                <a:cs typeface="Times New Roman"/>
              </a:rPr>
              <a:t>Лежит </a:t>
            </a:r>
            <a:r>
              <a:rPr lang="ru-RU" sz="5100" b="1" dirty="0">
                <a:ea typeface="Calibri"/>
                <a:cs typeface="Times New Roman"/>
              </a:rPr>
              <a:t>пушистая,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5100" b="1" dirty="0" smtClean="0">
                <a:ea typeface="Calibri"/>
                <a:cs typeface="Times New Roman"/>
              </a:rPr>
              <a:t>Снежинка </a:t>
            </a:r>
            <a:r>
              <a:rPr lang="ru-RU" sz="5100" b="1" dirty="0">
                <a:ea typeface="Calibri"/>
                <a:cs typeface="Times New Roman"/>
              </a:rPr>
              <a:t>смелая.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5100" b="1" dirty="0" smtClean="0">
                <a:ea typeface="Calibri"/>
                <a:cs typeface="Times New Roman"/>
              </a:rPr>
              <a:t>Какая </a:t>
            </a:r>
            <a:r>
              <a:rPr lang="ru-RU" sz="5100" b="1" dirty="0">
                <a:ea typeface="Calibri"/>
                <a:cs typeface="Times New Roman"/>
              </a:rPr>
              <a:t>чистая,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5100" b="1" dirty="0" smtClean="0">
                <a:ea typeface="Calibri"/>
                <a:cs typeface="Times New Roman"/>
              </a:rPr>
              <a:t>Какая </a:t>
            </a:r>
            <a:r>
              <a:rPr lang="ru-RU" sz="5100" b="1" dirty="0">
                <a:ea typeface="Calibri"/>
                <a:cs typeface="Times New Roman"/>
              </a:rPr>
              <a:t>белая!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Чайковский - Времена года   Времена года  декабрь  (audiopoisk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7929586" y="285728"/>
            <a:ext cx="938218" cy="93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46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4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0962" name="AutoShape 2" descr="https://theslide.ru/img/thumbs/0e3a652af9e2d94dc7b11e9944a6f03b-800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4" name="AutoShape 4" descr="https://theslide.ru/img/thumbs/0e3a652af9e2d94dc7b11e9944a6f03b-800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6" name="AutoShape 6" descr="https://theslide.ru/img/thumbs/0e3a652af9e2d94dc7b11e9944a6f03b-800x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67" name="Picture 7" descr="C:\Users\ac\Desktop\кри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71" y="285728"/>
            <a:ext cx="8405871" cy="6304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Речевая разминка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697295"/>
          </a:xfrm>
        </p:spPr>
        <p:txBody>
          <a:bodyPr/>
          <a:lstStyle/>
          <a:p>
            <a:pPr>
              <a:buNone/>
            </a:pPr>
            <a:r>
              <a:rPr lang="ru-RU" sz="4800" dirty="0" smtClean="0"/>
              <a:t>Много снега, много хлеба.</a:t>
            </a:r>
          </a:p>
          <a:p>
            <a:pPr>
              <a:buNone/>
            </a:pPr>
            <a:r>
              <a:rPr lang="ru-RU" sz="4800" dirty="0" smtClean="0"/>
              <a:t>Снег горой, вода рекой.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4000" dirty="0" smtClean="0"/>
              <a:t>научиться…</a:t>
            </a:r>
          </a:p>
          <a:p>
            <a:pPr lvl="0"/>
            <a:r>
              <a:rPr lang="ru-RU" sz="4000" dirty="0" smtClean="0"/>
              <a:t>развивать  умение…</a:t>
            </a:r>
          </a:p>
          <a:p>
            <a:pPr lvl="0"/>
            <a:r>
              <a:rPr lang="ru-RU" sz="4000" dirty="0" smtClean="0"/>
              <a:t>размышлять…</a:t>
            </a:r>
          </a:p>
          <a:p>
            <a:pPr lvl="0"/>
            <a:r>
              <a:rPr lang="ru-RU" sz="4000" dirty="0" smtClean="0"/>
              <a:t>высказывать…</a:t>
            </a:r>
          </a:p>
          <a:p>
            <a:pPr lvl="0"/>
            <a:r>
              <a:rPr lang="ru-RU" sz="4000" dirty="0" smtClean="0"/>
              <a:t>понимать…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3174" y="274638"/>
            <a:ext cx="6043626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настроение хорошее, открыл новые знания, «секреты»  стихотворения, общение с К.Д.Бальмонтом было полезным;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5984" y="2071678"/>
            <a:ext cx="5786478" cy="405448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настроение хорошее, открыл новые знания, но не все «секреты» стихотворения открыл, общение с К.Д.Бальмонтом было полезным;</a:t>
            </a:r>
          </a:p>
          <a:p>
            <a:pPr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lvl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настроение не очень хорошее, открыл новые знания, «секреты» стихотворения понять пока сложно, общение с К.Д.Бальмонтом было полезным, но прочитать «между строк» удается не всегда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https://www.clipartkey.com/mpngs/m/3-39895_white-snowflake-png-transpare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2632153" cy="2053080"/>
          </a:xfrm>
          <a:prstGeom prst="rect">
            <a:avLst/>
          </a:prstGeom>
          <a:noFill/>
        </p:spPr>
      </p:pic>
      <p:pic>
        <p:nvPicPr>
          <p:cNvPr id="44036" name="Picture 4" descr="https://www.publicdomainpictures.net/pictures/290000/velka/blue-snowflake-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00240"/>
            <a:ext cx="2357421" cy="2357421"/>
          </a:xfrm>
          <a:prstGeom prst="rect">
            <a:avLst/>
          </a:prstGeom>
          <a:noFill/>
        </p:spPr>
      </p:pic>
      <p:pic>
        <p:nvPicPr>
          <p:cNvPr id="44038" name="Picture 6" descr="https://i2.wp.com/whidbeyparty.com/wp-content/uploads/2020/11/190225.jpg?fit=2000%2C2000&amp;ssl=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214818"/>
            <a:ext cx="2357430" cy="2357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Домашнее задание (по выбору)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ru-RU" dirty="0" smtClean="0"/>
              <a:t>1 - выучить наизусть стихотворение Бальмонта К.Д. «Снежинка»</a:t>
            </a:r>
          </a:p>
          <a:p>
            <a:pPr lvl="0">
              <a:buNone/>
            </a:pPr>
            <a:endParaRPr lang="ru-RU" dirty="0" smtClean="0"/>
          </a:p>
          <a:p>
            <a:pPr lvl="0">
              <a:buNone/>
            </a:pPr>
            <a:r>
              <a:rPr lang="ru-RU" dirty="0" smtClean="0"/>
              <a:t>2 – придумать небольшой рассказ о приключениях снежинки, нарисовать в тетради  иллюстрацию к придуманному рассказу.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1800" u="sng" dirty="0" smtClean="0">
                <a:hlinkClick r:id="rId2"/>
              </a:rPr>
              <a:t>https://newyear.mail.ru/?name=%D0%A1%D0%BE%D0%BD%D1%8F&amp;scenario=one_kid&amp;hobby=tanec&amp;action=ychitsya&amp;age=8</a:t>
            </a:r>
            <a:endParaRPr lang="ru-RU" sz="1800" u="sng" dirty="0" smtClean="0">
              <a:hlinkClick r:id="rId2"/>
            </a:endParaRPr>
          </a:p>
          <a:p>
            <a:pPr>
              <a:buNone/>
            </a:pPr>
            <a:r>
              <a:rPr lang="ru-RU" sz="1800" u="sng" dirty="0" smtClean="0">
                <a:hlinkClick r:id="rId2"/>
              </a:rPr>
              <a:t>https</a:t>
            </a:r>
            <a:r>
              <a:rPr lang="ru-RU" sz="1800" u="sng" dirty="0" smtClean="0">
                <a:hlinkClick r:id="rId2"/>
              </a:rPr>
              <a:t>://newyear.mail.ru/?name=%D0%9A%D0%B8%D1%80%D0%B8%D0%BB%D0%BB&amp;name_second=%</a:t>
            </a:r>
            <a:r>
              <a:rPr lang="ru-RU" sz="1800" u="sng" dirty="0" smtClean="0">
                <a:hlinkClick r:id="rId2"/>
              </a:rPr>
              <a:t>D0%A1%D0%BE%D0%BD%D1%8F&amp;scenario=two_kids&amp;action=ychitsya</a:t>
            </a:r>
            <a:endParaRPr lang="ru-RU" sz="1800" u="sng" dirty="0" smtClean="0"/>
          </a:p>
          <a:p>
            <a:pPr>
              <a:buNone/>
            </a:pPr>
            <a:r>
              <a:rPr lang="en-US" sz="1800" dirty="0">
                <a:hlinkClick r:id="rId3"/>
              </a:rPr>
              <a:t>https://newyear.mail.ru/?name=%D0%A1%D0%BE%D0%BD%D1%8F&amp;scenario=one_kid&amp;hobby=tanec&amp;action=ychitsya&amp;age=8</a:t>
            </a:r>
            <a:endParaRPr lang="ru-RU" sz="18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Речевая разминка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3482981"/>
          </a:xfrm>
        </p:spPr>
        <p:txBody>
          <a:bodyPr/>
          <a:lstStyle/>
          <a:p>
            <a:pPr>
              <a:buNone/>
            </a:pPr>
            <a:r>
              <a:rPr lang="ru-RU" sz="4000" dirty="0" smtClean="0"/>
              <a:t>Зимним утром от мороза</a:t>
            </a:r>
          </a:p>
          <a:p>
            <a:pPr>
              <a:buNone/>
            </a:pPr>
            <a:r>
              <a:rPr lang="ru-RU" sz="4000" dirty="0" smtClean="0"/>
              <a:t>На заре звенят берёзы.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Речевая разминка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71744"/>
            <a:ext cx="8229600" cy="3554419"/>
          </a:xfrm>
        </p:spPr>
        <p:txBody>
          <a:bodyPr/>
          <a:lstStyle/>
          <a:p>
            <a:pPr>
              <a:buNone/>
            </a:pPr>
            <a:r>
              <a:rPr lang="ru-RU" sz="4000" dirty="0" smtClean="0"/>
              <a:t>		</a:t>
            </a:r>
            <a:r>
              <a:rPr lang="ru-RU" sz="4800" dirty="0" smtClean="0"/>
              <a:t>Падают с неба снежинки.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Мультик про снег. Откуда берется снег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85720" y="357167"/>
            <a:ext cx="8667778" cy="6500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s.neznaka.ru/images/original/9/277622/55105ed5e8b70e6f1e8b98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0"/>
            <a:ext cx="5286412" cy="692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Заявка0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980728"/>
            <a:ext cx="3240360" cy="39798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684213" y="6092825"/>
            <a:ext cx="37449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1042988" y="5589588"/>
            <a:ext cx="71294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5000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1166813" y="5608638"/>
            <a:ext cx="77263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5373216"/>
            <a:ext cx="7488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2060"/>
                </a:solidFill>
              </a:rPr>
              <a:t>Бальмонт  Константин Дмитриевич</a:t>
            </a:r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</a:rPr>
              <a:t>(1867 – 1942 гг.)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896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L:\новое снежинка\1322391831_djci2b7rsaq6jxp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b="1" i="1" dirty="0"/>
              <a:t>Бальмонт</a:t>
            </a:r>
            <a:br>
              <a:rPr lang="ru-RU" sz="4800" b="1" i="1" dirty="0"/>
            </a:br>
            <a:r>
              <a:rPr lang="ru-RU" sz="4800" b="1" i="1" dirty="0"/>
              <a:t> Константин Дмитриевич </a:t>
            </a:r>
            <a:r>
              <a:rPr lang="ru-RU" sz="4800" b="1" i="1" dirty="0" smtClean="0"/>
              <a:t/>
            </a:r>
            <a:br>
              <a:rPr lang="ru-RU" sz="4800" b="1" i="1" dirty="0" smtClean="0"/>
            </a:br>
            <a:r>
              <a:rPr lang="ru-RU" sz="4800" b="1" i="1" dirty="0" smtClean="0"/>
              <a:t/>
            </a:r>
            <a:br>
              <a:rPr lang="ru-RU" sz="4800" b="1" i="1" dirty="0" smtClean="0"/>
            </a:br>
            <a:r>
              <a:rPr lang="ru-RU" sz="4800" b="1" i="1" dirty="0" smtClean="0"/>
              <a:t>«</a:t>
            </a:r>
            <a:r>
              <a:rPr lang="ru-RU" sz="4800" b="1" i="1" dirty="0"/>
              <a:t>Снежинка»</a:t>
            </a:r>
            <a:endParaRPr lang="ru-RU" sz="4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997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z="4000" dirty="0" smtClean="0"/>
              <a:t>научиться…</a:t>
            </a:r>
          </a:p>
          <a:p>
            <a:pPr lvl="0"/>
            <a:r>
              <a:rPr lang="ru-RU" sz="4000" dirty="0" smtClean="0"/>
              <a:t>развивать  умение…</a:t>
            </a:r>
          </a:p>
          <a:p>
            <a:pPr lvl="0"/>
            <a:r>
              <a:rPr lang="ru-RU" sz="4000" dirty="0" smtClean="0"/>
              <a:t>размышлять…</a:t>
            </a:r>
          </a:p>
          <a:p>
            <a:pPr lvl="0"/>
            <a:r>
              <a:rPr lang="ru-RU" sz="4000" dirty="0" smtClean="0"/>
              <a:t>высказывать…</a:t>
            </a:r>
          </a:p>
          <a:p>
            <a:pPr lvl="0"/>
            <a:r>
              <a:rPr lang="ru-RU" sz="4000" dirty="0" smtClean="0"/>
              <a:t>понимать…</a:t>
            </a:r>
          </a:p>
          <a:p>
            <a:pPr lvl="0">
              <a:buNone/>
            </a:pPr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710</TotalTime>
  <Words>277</Words>
  <Application>Microsoft Office PowerPoint</Application>
  <PresentationFormat>Экран (4:3)</PresentationFormat>
  <Paragraphs>83</Paragraphs>
  <Slides>23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Тема Office</vt:lpstr>
      <vt:lpstr>Литературное чтение 2 класс </vt:lpstr>
      <vt:lpstr>Речевая разминка</vt:lpstr>
      <vt:lpstr>Речевая разминка</vt:lpstr>
      <vt:lpstr>Речевая разминка</vt:lpstr>
      <vt:lpstr>Презентация PowerPoint</vt:lpstr>
      <vt:lpstr>Презентация PowerPoint</vt:lpstr>
      <vt:lpstr>Презентация PowerPoint</vt:lpstr>
      <vt:lpstr>Бальмонт  Константин Дмитриевич   «Снежинка»</vt:lpstr>
      <vt:lpstr>Презентация PowerPoint</vt:lpstr>
      <vt:lpstr>Презентация PowerPoint</vt:lpstr>
      <vt:lpstr>Презентация PowerPoint</vt:lpstr>
      <vt:lpstr>Кристаллы</vt:lpstr>
      <vt:lpstr>Презентация PowerPoint</vt:lpstr>
      <vt:lpstr>Презентация PowerPoint</vt:lpstr>
      <vt:lpstr>Презентация PowerPoint</vt:lpstr>
      <vt:lpstr>Презентация PowerPoint</vt:lpstr>
      <vt:lpstr>Учимся читать выразительно</vt:lpstr>
      <vt:lpstr>Бальмонт К. Д.  "Снежинка" </vt:lpstr>
      <vt:lpstr>Презентация PowerPoint</vt:lpstr>
      <vt:lpstr>Презентация PowerPoint</vt:lpstr>
      <vt:lpstr>настроение хорошее, открыл новые знания, «секреты»  стихотворения, общение с К.Д.Бальмонтом было полезным;</vt:lpstr>
      <vt:lpstr>Домашнее задание (по выбору)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</dc:creator>
  <cp:lastModifiedBy>uzer</cp:lastModifiedBy>
  <cp:revision>51</cp:revision>
  <dcterms:created xsi:type="dcterms:W3CDTF">2014-08-16T12:11:30Z</dcterms:created>
  <dcterms:modified xsi:type="dcterms:W3CDTF">2026-02-24T12:07:26Z</dcterms:modified>
</cp:coreProperties>
</file>